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oboto"/>
      <p:regular r:id="rId43"/>
      <p:bold r:id="rId44"/>
      <p:italic r:id="rId45"/>
      <p:boldItalic r:id="rId46"/>
    </p:embeddedFont>
    <p:embeddedFont>
      <p:font typeface="Montserra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1" roundtripDataSignature="AMtx7miEGxMivMJeVmwyrP5J7ndhIGy68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old.fntdata"/><Relationship Id="rId47" Type="http://schemas.openxmlformats.org/officeDocument/2006/relationships/font" Target="fonts/Montserrat-regular.fntdata"/><Relationship Id="rId49"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customschemas.google.com/relationships/presentationmetadata" Target="metadata"/><Relationship Id="rId50" Type="http://schemas.openxmlformats.org/officeDocument/2006/relationships/font" Target="fonts/Montserra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sz="1800">
              <a:solidFill>
                <a:srgbClr val="FF0000"/>
              </a:solidFill>
              <a:latin typeface="Calibri"/>
              <a:ea typeface="Calibri"/>
              <a:cs typeface="Calibri"/>
              <a:sym typeface="Calibri"/>
            </a:endParaRPr>
          </a:p>
        </p:txBody>
      </p:sp>
      <p:sp>
        <p:nvSpPr>
          <p:cNvPr id="54" name="Google Shape;54;p1: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1: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ECCF2"/>
              </a:buClr>
              <a:buSzPts val="1200"/>
              <a:buFont typeface="Arial"/>
              <a:buAutoNum type="romanUcPeriod"/>
            </a:pPr>
            <a:r>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35" name="Google Shape;135;p11: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2: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ECCF2"/>
              </a:buClr>
              <a:buSzPts val="1200"/>
              <a:buFont typeface="Arial"/>
              <a:buAutoNum type="romanUcPeriod"/>
            </a:pPr>
            <a:r>
              <a:rPr lang="en" sz="1350">
                <a:solidFill>
                  <a:srgbClr val="333333"/>
                </a:solidFill>
                <a:highlight>
                  <a:srgbClr val="FFFFFF"/>
                </a:highlight>
                <a:latin typeface="Calibri"/>
                <a:ea typeface="Calibri"/>
                <a:cs typeface="Calibri"/>
                <a:sym typeface="Calibri"/>
              </a:rPr>
              <a:t>Partitions and replication enable the data of a single topic to be distributed across brokers thus achieving distributed storage &amp; fault tolerance. For instance, let us say our kafka cluster has two brokers </a:t>
            </a:r>
            <a:r>
              <a:rPr b="1" lang="en" sz="1350">
                <a:solidFill>
                  <a:srgbClr val="333333"/>
                </a:solidFill>
                <a:latin typeface="Calibri"/>
                <a:ea typeface="Calibri"/>
                <a:cs typeface="Calibri"/>
                <a:sym typeface="Calibri"/>
              </a:rPr>
              <a:t>broker-0</a:t>
            </a:r>
            <a:r>
              <a:rPr lang="en" sz="1350">
                <a:solidFill>
                  <a:srgbClr val="333333"/>
                </a:solidFill>
                <a:highlight>
                  <a:srgbClr val="FFFFFF"/>
                </a:highlight>
                <a:latin typeface="Calibri"/>
                <a:ea typeface="Calibri"/>
                <a:cs typeface="Calibri"/>
                <a:sym typeface="Calibri"/>
              </a:rPr>
              <a:t> &amp; </a:t>
            </a:r>
            <a:r>
              <a:rPr b="1" lang="en" sz="1350">
                <a:solidFill>
                  <a:srgbClr val="333333"/>
                </a:solidFill>
                <a:latin typeface="Calibri"/>
                <a:ea typeface="Calibri"/>
                <a:cs typeface="Calibri"/>
                <a:sym typeface="Calibri"/>
              </a:rPr>
              <a:t>broker-1</a:t>
            </a:r>
            <a:r>
              <a:rPr lang="en" sz="1350">
                <a:solidFill>
                  <a:srgbClr val="333333"/>
                </a:solidFill>
                <a:highlight>
                  <a:srgbClr val="FFFFFF"/>
                </a:highlight>
                <a:latin typeface="Calibri"/>
                <a:ea typeface="Calibri"/>
                <a:cs typeface="Calibri"/>
                <a:sym typeface="Calibri"/>
              </a:rPr>
              <a:t>. Our topic has two partitions </a:t>
            </a:r>
            <a:r>
              <a:rPr b="1" lang="en" sz="1350">
                <a:solidFill>
                  <a:srgbClr val="333333"/>
                </a:solidFill>
                <a:latin typeface="Calibri"/>
                <a:ea typeface="Calibri"/>
                <a:cs typeface="Calibri"/>
                <a:sym typeface="Calibri"/>
              </a:rPr>
              <a:t>partition-0</a:t>
            </a:r>
            <a:r>
              <a:rPr lang="en" sz="1350">
                <a:solidFill>
                  <a:srgbClr val="333333"/>
                </a:solidFill>
                <a:highlight>
                  <a:srgbClr val="FFFFFF"/>
                </a:highlight>
                <a:latin typeface="Calibri"/>
                <a:ea typeface="Calibri"/>
                <a:cs typeface="Calibri"/>
                <a:sym typeface="Calibri"/>
              </a:rPr>
              <a:t> &amp; </a:t>
            </a:r>
            <a:r>
              <a:rPr b="1" lang="en" sz="1350">
                <a:solidFill>
                  <a:srgbClr val="333333"/>
                </a:solidFill>
                <a:latin typeface="Calibri"/>
                <a:ea typeface="Calibri"/>
                <a:cs typeface="Calibri"/>
                <a:sym typeface="Calibri"/>
              </a:rPr>
              <a:t>partition-1</a:t>
            </a:r>
            <a:r>
              <a:rPr lang="en" sz="1350">
                <a:solidFill>
                  <a:srgbClr val="333333"/>
                </a:solidFill>
                <a:highlight>
                  <a:srgbClr val="FFFFFF"/>
                </a:highlight>
                <a:latin typeface="Calibri"/>
                <a:ea typeface="Calibri"/>
                <a:cs typeface="Calibri"/>
                <a:sym typeface="Calibri"/>
              </a:rPr>
              <a:t> with two replicas each. </a:t>
            </a:r>
            <a:r>
              <a:rPr b="1" lang="en" sz="1350">
                <a:solidFill>
                  <a:srgbClr val="0000FF"/>
                </a:solidFill>
                <a:latin typeface="Calibri"/>
                <a:ea typeface="Calibri"/>
                <a:cs typeface="Calibri"/>
                <a:sym typeface="Calibri"/>
              </a:rPr>
              <a:t>partition-0</a:t>
            </a:r>
            <a:r>
              <a:rPr lang="en" sz="1350">
                <a:solidFill>
                  <a:srgbClr val="333333"/>
                </a:solidFill>
                <a:highlight>
                  <a:srgbClr val="FFFFFF"/>
                </a:highlight>
                <a:latin typeface="Calibri"/>
                <a:ea typeface="Calibri"/>
                <a:cs typeface="Calibri"/>
                <a:sym typeface="Calibri"/>
              </a:rPr>
              <a:t>, </a:t>
            </a:r>
            <a:r>
              <a:rPr b="1" lang="en" sz="1350">
                <a:solidFill>
                  <a:srgbClr val="FF0000"/>
                </a:solidFill>
                <a:latin typeface="Calibri"/>
                <a:ea typeface="Calibri"/>
                <a:cs typeface="Calibri"/>
                <a:sym typeface="Calibri"/>
              </a:rPr>
              <a:t>partition-0</a:t>
            </a:r>
            <a:r>
              <a:rPr lang="en" sz="1350">
                <a:solidFill>
                  <a:srgbClr val="333333"/>
                </a:solidFill>
                <a:highlight>
                  <a:srgbClr val="FFFFFF"/>
                </a:highlight>
                <a:latin typeface="Calibri"/>
                <a:ea typeface="Calibri"/>
                <a:cs typeface="Calibri"/>
                <a:sym typeface="Calibri"/>
              </a:rPr>
              <a:t> represent the replicas of </a:t>
            </a:r>
            <a:r>
              <a:rPr b="1" lang="en" sz="1350">
                <a:solidFill>
                  <a:srgbClr val="333333"/>
                </a:solidFill>
                <a:latin typeface="Calibri"/>
                <a:ea typeface="Calibri"/>
                <a:cs typeface="Calibri"/>
                <a:sym typeface="Calibri"/>
              </a:rPr>
              <a:t>partition-0 </a:t>
            </a:r>
            <a:r>
              <a:rPr lang="en" sz="1350">
                <a:solidFill>
                  <a:srgbClr val="333333"/>
                </a:solidFill>
                <a:highlight>
                  <a:srgbClr val="FFFFFF"/>
                </a:highlight>
                <a:latin typeface="Calibri"/>
                <a:ea typeface="Calibri"/>
                <a:cs typeface="Calibri"/>
                <a:sym typeface="Calibri"/>
              </a:rPr>
              <a:t>for which </a:t>
            </a:r>
            <a:r>
              <a:rPr b="1" lang="en" sz="1350">
                <a:solidFill>
                  <a:srgbClr val="333333"/>
                </a:solidFill>
                <a:latin typeface="Calibri"/>
                <a:ea typeface="Calibri"/>
                <a:cs typeface="Calibri"/>
                <a:sym typeface="Calibri"/>
              </a:rPr>
              <a:t>broker-0</a:t>
            </a:r>
            <a:r>
              <a:rPr lang="en" sz="1350">
                <a:solidFill>
                  <a:srgbClr val="333333"/>
                </a:solidFill>
                <a:highlight>
                  <a:srgbClr val="FFFFFF"/>
                </a:highlight>
                <a:latin typeface="Calibri"/>
                <a:ea typeface="Calibri"/>
                <a:cs typeface="Calibri"/>
                <a:sym typeface="Calibri"/>
              </a:rPr>
              <a:t> acts as a leader. Similarily, </a:t>
            </a:r>
            <a:r>
              <a:rPr b="1" lang="en" sz="1350">
                <a:solidFill>
                  <a:srgbClr val="0000FF"/>
                </a:solidFill>
                <a:latin typeface="Calibri"/>
                <a:ea typeface="Calibri"/>
                <a:cs typeface="Calibri"/>
                <a:sym typeface="Calibri"/>
              </a:rPr>
              <a:t>partition-1</a:t>
            </a:r>
            <a:r>
              <a:rPr lang="en" sz="1350">
                <a:solidFill>
                  <a:srgbClr val="333333"/>
                </a:solidFill>
                <a:highlight>
                  <a:srgbClr val="FFFFFF"/>
                </a:highlight>
                <a:latin typeface="Calibri"/>
                <a:ea typeface="Calibri"/>
                <a:cs typeface="Calibri"/>
                <a:sym typeface="Calibri"/>
              </a:rPr>
              <a:t>, </a:t>
            </a:r>
            <a:r>
              <a:rPr b="1" lang="en" sz="1350">
                <a:solidFill>
                  <a:srgbClr val="FF0000"/>
                </a:solidFill>
                <a:latin typeface="Calibri"/>
                <a:ea typeface="Calibri"/>
                <a:cs typeface="Calibri"/>
                <a:sym typeface="Calibri"/>
              </a:rPr>
              <a:t>partition-1</a:t>
            </a:r>
            <a:r>
              <a:rPr lang="en" sz="1350">
                <a:solidFill>
                  <a:srgbClr val="333333"/>
                </a:solidFill>
                <a:highlight>
                  <a:srgbClr val="FFFFFF"/>
                </a:highlight>
                <a:latin typeface="Calibri"/>
                <a:ea typeface="Calibri"/>
                <a:cs typeface="Calibri"/>
                <a:sym typeface="Calibri"/>
              </a:rPr>
              <a:t> represent the replicas of </a:t>
            </a:r>
            <a:r>
              <a:rPr b="1" lang="en" sz="1350">
                <a:solidFill>
                  <a:srgbClr val="333333"/>
                </a:solidFill>
                <a:latin typeface="Calibri"/>
                <a:ea typeface="Calibri"/>
                <a:cs typeface="Calibri"/>
                <a:sym typeface="Calibri"/>
              </a:rPr>
              <a:t>partition-1</a:t>
            </a:r>
            <a:r>
              <a:rPr lang="en" sz="1350">
                <a:solidFill>
                  <a:srgbClr val="333333"/>
                </a:solidFill>
                <a:highlight>
                  <a:srgbClr val="FFFFFF"/>
                </a:highlight>
                <a:latin typeface="Calibri"/>
                <a:ea typeface="Calibri"/>
                <a:cs typeface="Calibri"/>
                <a:sym typeface="Calibri"/>
              </a:rPr>
              <a:t> for which </a:t>
            </a:r>
            <a:r>
              <a:rPr b="1" lang="en" sz="1350">
                <a:solidFill>
                  <a:srgbClr val="333333"/>
                </a:solidFill>
                <a:latin typeface="Calibri"/>
                <a:ea typeface="Calibri"/>
                <a:cs typeface="Calibri"/>
                <a:sym typeface="Calibri"/>
              </a:rPr>
              <a:t>broker-1</a:t>
            </a:r>
            <a:r>
              <a:rPr lang="en" sz="1350">
                <a:solidFill>
                  <a:srgbClr val="333333"/>
                </a:solidFill>
                <a:highlight>
                  <a:srgbClr val="FFFFFF"/>
                </a:highlight>
                <a:latin typeface="Calibri"/>
                <a:ea typeface="Calibri"/>
                <a:cs typeface="Calibri"/>
                <a:sym typeface="Calibri"/>
              </a:rPr>
              <a:t> acts as a leader. Let us say one of our brokers </a:t>
            </a:r>
            <a:r>
              <a:rPr b="1" lang="en" sz="1350">
                <a:solidFill>
                  <a:srgbClr val="333333"/>
                </a:solidFill>
                <a:latin typeface="Calibri"/>
                <a:ea typeface="Calibri"/>
                <a:cs typeface="Calibri"/>
                <a:sym typeface="Calibri"/>
              </a:rPr>
              <a:t>broker-0</a:t>
            </a:r>
            <a:r>
              <a:rPr lang="en" sz="1350">
                <a:solidFill>
                  <a:srgbClr val="333333"/>
                </a:solidFill>
                <a:highlight>
                  <a:srgbClr val="FFFFFF"/>
                </a:highlight>
                <a:latin typeface="Calibri"/>
                <a:ea typeface="Calibri"/>
                <a:cs typeface="Calibri"/>
                <a:sym typeface="Calibri"/>
              </a:rPr>
              <a:t>(leader of </a:t>
            </a:r>
            <a:r>
              <a:rPr b="1" lang="en" sz="1350">
                <a:solidFill>
                  <a:srgbClr val="333333"/>
                </a:solidFill>
                <a:latin typeface="Calibri"/>
                <a:ea typeface="Calibri"/>
                <a:cs typeface="Calibri"/>
                <a:sym typeface="Calibri"/>
              </a:rPr>
              <a:t>partition-0</a:t>
            </a:r>
            <a:r>
              <a:rPr lang="en" sz="1350">
                <a:solidFill>
                  <a:srgbClr val="333333"/>
                </a:solidFill>
                <a:highlight>
                  <a:srgbClr val="FFFFFF"/>
                </a:highlight>
                <a:latin typeface="Calibri"/>
                <a:ea typeface="Calibri"/>
                <a:cs typeface="Calibri"/>
                <a:sym typeface="Calibri"/>
              </a:rPr>
              <a:t>) goes down due to power outage. We can still have our cluster up and running as we have a replica of </a:t>
            </a:r>
            <a:r>
              <a:rPr b="1" lang="en" sz="1350">
                <a:solidFill>
                  <a:srgbClr val="333333"/>
                </a:solidFill>
                <a:latin typeface="Calibri"/>
                <a:ea typeface="Calibri"/>
                <a:cs typeface="Calibri"/>
                <a:sym typeface="Calibri"/>
              </a:rPr>
              <a:t>partition-0</a:t>
            </a:r>
            <a:r>
              <a:rPr lang="en" sz="1350">
                <a:solidFill>
                  <a:srgbClr val="333333"/>
                </a:solidFill>
                <a:highlight>
                  <a:srgbClr val="FFFFFF"/>
                </a:highlight>
                <a:latin typeface="Calibri"/>
                <a:ea typeface="Calibri"/>
                <a:cs typeface="Calibri"/>
                <a:sym typeface="Calibri"/>
              </a:rPr>
              <a:t> i.e </a:t>
            </a:r>
            <a:r>
              <a:rPr b="1" lang="en" sz="1350">
                <a:solidFill>
                  <a:srgbClr val="FF0000"/>
                </a:solidFill>
                <a:latin typeface="Calibri"/>
                <a:ea typeface="Calibri"/>
                <a:cs typeface="Calibri"/>
                <a:sym typeface="Calibri"/>
              </a:rPr>
              <a:t>partition-0</a:t>
            </a:r>
            <a:r>
              <a:rPr lang="en" sz="1350">
                <a:solidFill>
                  <a:srgbClr val="333333"/>
                </a:solidFill>
                <a:highlight>
                  <a:srgbClr val="FFFFFF"/>
                </a:highlight>
                <a:latin typeface="Calibri"/>
                <a:ea typeface="Calibri"/>
                <a:cs typeface="Calibri"/>
                <a:sym typeface="Calibri"/>
              </a:rPr>
              <a:t> in </a:t>
            </a:r>
            <a:r>
              <a:rPr b="1" lang="en" sz="1350">
                <a:solidFill>
                  <a:srgbClr val="333333"/>
                </a:solidFill>
                <a:latin typeface="Calibri"/>
                <a:ea typeface="Calibri"/>
                <a:cs typeface="Calibri"/>
                <a:sym typeface="Calibri"/>
              </a:rPr>
              <a:t>broker-1</a:t>
            </a:r>
            <a:r>
              <a:rPr lang="en" sz="1350">
                <a:solidFill>
                  <a:srgbClr val="333333"/>
                </a:solidFill>
                <a:highlight>
                  <a:srgbClr val="FFFFFF"/>
                </a:highlight>
                <a:latin typeface="Calibri"/>
                <a:ea typeface="Calibri"/>
                <a:cs typeface="Calibri"/>
                <a:sym typeface="Calibri"/>
              </a:rPr>
              <a:t>. Now, </a:t>
            </a:r>
            <a:r>
              <a:rPr b="1" lang="en" sz="1350">
                <a:solidFill>
                  <a:srgbClr val="333333"/>
                </a:solidFill>
                <a:latin typeface="Calibri"/>
                <a:ea typeface="Calibri"/>
                <a:cs typeface="Calibri"/>
                <a:sym typeface="Calibri"/>
              </a:rPr>
              <a:t>broker-1</a:t>
            </a:r>
            <a:r>
              <a:rPr lang="en" sz="1350">
                <a:solidFill>
                  <a:srgbClr val="333333"/>
                </a:solidFill>
                <a:highlight>
                  <a:srgbClr val="FFFFFF"/>
                </a:highlight>
                <a:latin typeface="Calibri"/>
                <a:ea typeface="Calibri"/>
                <a:cs typeface="Calibri"/>
                <a:sym typeface="Calibri"/>
              </a:rPr>
              <a:t>is promoted as the leader for the </a:t>
            </a:r>
            <a:r>
              <a:rPr b="1" lang="en" sz="1350">
                <a:solidFill>
                  <a:srgbClr val="333333"/>
                </a:solidFill>
                <a:latin typeface="Calibri"/>
                <a:ea typeface="Calibri"/>
                <a:cs typeface="Calibri"/>
                <a:sym typeface="Calibri"/>
              </a:rPr>
              <a:t>partition-0</a:t>
            </a:r>
            <a:r>
              <a:rPr lang="en" sz="1350">
                <a:solidFill>
                  <a:srgbClr val="333333"/>
                </a:solidFill>
                <a:highlight>
                  <a:srgbClr val="FFFFFF"/>
                </a:highlight>
                <a:latin typeface="Calibri"/>
                <a:ea typeface="Calibri"/>
                <a:cs typeface="Calibri"/>
                <a:sym typeface="Calibri"/>
              </a:rPr>
              <a:t> thereby achieving fault tolerance.</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44" name="Google Shape;144;p12: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3: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5400" marR="25400" rtl="0" algn="just">
              <a:lnSpc>
                <a:spcPct val="142857"/>
              </a:lnSpc>
              <a:spcBef>
                <a:spcPts val="600"/>
              </a:spcBef>
              <a:spcAft>
                <a:spcPts val="0"/>
              </a:spcAft>
              <a:buSzPts val="1100"/>
              <a:buNone/>
            </a:pPr>
            <a:r>
              <a:rPr b="1" lang="en" sz="1200">
                <a:highlight>
                  <a:srgbClr val="FFFFFF"/>
                </a:highlight>
              </a:rPr>
              <a:t>Broker: </a:t>
            </a:r>
            <a:r>
              <a:rPr lang="en" sz="1200">
                <a:highlight>
                  <a:srgbClr val="FFFFFF"/>
                </a:highlight>
              </a:rPr>
              <a:t>Kafka cluster typically consists of multiple brokers to maintain load balance. Kafka brokers are stateless, so they use ZooKeeper for maintaining their cluster state. One Kafka broker instance can handle hundreds of thousands of reads and writes per second and each broker can handle TB of messages without performance impact. Kafka broker leader election can be done by ZooKeeper.</a:t>
            </a:r>
            <a:endParaRPr sz="1200">
              <a:highlight>
                <a:srgbClr val="FFFFFF"/>
              </a:highlight>
            </a:endParaRPr>
          </a:p>
          <a:p>
            <a:pPr indent="0" lvl="0" marL="25400" marR="25400" rtl="0" algn="just">
              <a:lnSpc>
                <a:spcPct val="142857"/>
              </a:lnSpc>
              <a:spcBef>
                <a:spcPts val="700"/>
              </a:spcBef>
              <a:spcAft>
                <a:spcPts val="0"/>
              </a:spcAft>
              <a:buSzPts val="1100"/>
              <a:buNone/>
            </a:pPr>
            <a:r>
              <a:rPr b="1" lang="en" sz="1200">
                <a:highlight>
                  <a:srgbClr val="FFFFFF"/>
                </a:highlight>
              </a:rPr>
              <a:t>ZooKeeper: </a:t>
            </a:r>
            <a:r>
              <a:rPr lang="en" sz="1200">
                <a:highlight>
                  <a:srgbClr val="FFFFFF"/>
                </a:highlight>
              </a:rPr>
              <a:t>ZooKeeper is used for managing and coordinating Kafka broker. ZooKeeper service is mainly used to notify producer and consumer about the presence of any new broker in the Kafka system or failure of the broker in the Kafka system. As per the notification received by the Zookeeper regarding presence or failure of the broker then producer and consumer takes decision and starts coordinating their task with some other broker.</a:t>
            </a:r>
            <a:endParaRPr sz="1200">
              <a:highlight>
                <a:srgbClr val="FFFFFF"/>
              </a:highlight>
            </a:endParaRPr>
          </a:p>
          <a:p>
            <a:pPr indent="0" lvl="0" marL="25400" marR="25400" rtl="0" algn="just">
              <a:lnSpc>
                <a:spcPct val="142857"/>
              </a:lnSpc>
              <a:spcBef>
                <a:spcPts val="700"/>
              </a:spcBef>
              <a:spcAft>
                <a:spcPts val="0"/>
              </a:spcAft>
              <a:buSzPts val="1100"/>
              <a:buNone/>
            </a:pPr>
            <a:r>
              <a:rPr b="1" lang="en" sz="1200">
                <a:highlight>
                  <a:srgbClr val="FFFFFF"/>
                </a:highlight>
              </a:rPr>
              <a:t>Producers: </a:t>
            </a:r>
            <a:r>
              <a:rPr lang="en" sz="1200">
                <a:highlight>
                  <a:srgbClr val="FFFFFF"/>
                </a:highlight>
              </a:rPr>
              <a:t>Producers push data to brokers. When the new broker is started, all the producers search it and automatically sends a message to that new broker. Kafka producer doesn’t wait for acknowledgements from the broker and sends messages as fast as the broker can handle.</a:t>
            </a:r>
            <a:endParaRPr sz="1200">
              <a:highlight>
                <a:srgbClr val="FFFFFF"/>
              </a:highlight>
            </a:endParaRPr>
          </a:p>
          <a:p>
            <a:pPr indent="0" lvl="0" marL="25400" marR="25400" rtl="0" algn="just">
              <a:lnSpc>
                <a:spcPct val="142857"/>
              </a:lnSpc>
              <a:spcBef>
                <a:spcPts val="700"/>
              </a:spcBef>
              <a:spcAft>
                <a:spcPts val="0"/>
              </a:spcAft>
              <a:buSzPts val="1100"/>
              <a:buNone/>
            </a:pPr>
            <a:r>
              <a:rPr b="1" lang="en" sz="1200">
                <a:highlight>
                  <a:srgbClr val="FFFFFF"/>
                </a:highlight>
              </a:rPr>
              <a:t>Consumers: </a:t>
            </a:r>
            <a:r>
              <a:rPr lang="en" sz="1200">
                <a:highlight>
                  <a:srgbClr val="FFFFFF"/>
                </a:highlight>
              </a:rPr>
              <a:t>Since Kafka brokers are stateless, which means that the consumer has to maintain how many messages have been consumed by using partition offset. If the consumer acknowledges a particular message offset, it implies that the consumer has consumed all prior messages. The consumer issues an asynchronous pull request to the broker to have a buffer of bytes ready to consume. The consumers can rewind or skip to any point in a partition simply by supplying an offset value. Consumer offset value is notified by ZooKeeper.</a:t>
            </a:r>
            <a:endParaRPr sz="1200">
              <a:highlight>
                <a:srgbClr val="FFFFFF"/>
              </a:highlight>
            </a:endParaRPr>
          </a:p>
          <a:p>
            <a:pPr indent="0" lvl="0" marL="0" marR="0" rtl="0" algn="l">
              <a:lnSpc>
                <a:spcPct val="100000"/>
              </a:lnSpc>
              <a:spcBef>
                <a:spcPts val="700"/>
              </a:spcBef>
              <a:spcAft>
                <a:spcPts val="0"/>
              </a:spcAft>
              <a:buClr>
                <a:schemeClr val="dk1"/>
              </a:buClr>
              <a:buSzPts val="1200"/>
              <a:buFont typeface="Calibri"/>
              <a:buNone/>
            </a:pPr>
            <a:r>
              <a:t/>
            </a:r>
            <a:endParaRPr sz="1350">
              <a:solidFill>
                <a:srgbClr val="333333"/>
              </a:solidFill>
              <a:highlight>
                <a:srgbClr val="FFFFFF"/>
              </a:highlight>
              <a:latin typeface="Calibri"/>
              <a:ea typeface="Calibri"/>
              <a:cs typeface="Calibri"/>
              <a:sym typeface="Calibri"/>
            </a:endParaRPr>
          </a:p>
        </p:txBody>
      </p:sp>
      <p:sp>
        <p:nvSpPr>
          <p:cNvPr id="153" name="Google Shape;153;p13: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4: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sz="1350">
              <a:solidFill>
                <a:srgbClr val="333333"/>
              </a:solidFill>
              <a:highlight>
                <a:srgbClr val="FFFFFF"/>
              </a:highlight>
              <a:latin typeface="Calibri"/>
              <a:ea typeface="Calibri"/>
              <a:cs typeface="Calibri"/>
              <a:sym typeface="Calibri"/>
            </a:endParaRPr>
          </a:p>
        </p:txBody>
      </p:sp>
      <p:sp>
        <p:nvSpPr>
          <p:cNvPr id="163" name="Google Shape;163;p14: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5: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sz="1350">
                <a:solidFill>
                  <a:srgbClr val="333333"/>
                </a:solidFill>
                <a:latin typeface="Calibri"/>
                <a:ea typeface="Calibri"/>
                <a:cs typeface="Calibri"/>
                <a:sym typeface="Calibri"/>
              </a:rPr>
              <a:t>Let’s say we have two consumer groups </a:t>
            </a:r>
            <a:r>
              <a:rPr b="1" lang="en" sz="1350">
                <a:solidFill>
                  <a:srgbClr val="333333"/>
                </a:solidFill>
                <a:latin typeface="Calibri"/>
                <a:ea typeface="Calibri"/>
                <a:cs typeface="Calibri"/>
                <a:sym typeface="Calibri"/>
              </a:rPr>
              <a:t>CG1</a:t>
            </a:r>
            <a:r>
              <a:rPr lang="en" sz="1350">
                <a:solidFill>
                  <a:srgbClr val="333333"/>
                </a:solidFill>
                <a:latin typeface="Calibri"/>
                <a:ea typeface="Calibri"/>
                <a:cs typeface="Calibri"/>
                <a:sym typeface="Calibri"/>
              </a:rPr>
              <a:t> and </a:t>
            </a:r>
            <a:r>
              <a:rPr b="1" lang="en" sz="1350">
                <a:solidFill>
                  <a:srgbClr val="333333"/>
                </a:solidFill>
                <a:latin typeface="Calibri"/>
                <a:ea typeface="Calibri"/>
                <a:cs typeface="Calibri"/>
                <a:sym typeface="Calibri"/>
              </a:rPr>
              <a:t>CG2</a:t>
            </a:r>
            <a:r>
              <a:rPr lang="en" sz="1350">
                <a:solidFill>
                  <a:srgbClr val="333333"/>
                </a:solidFill>
                <a:latin typeface="Calibri"/>
                <a:ea typeface="Calibri"/>
                <a:cs typeface="Calibri"/>
                <a:sym typeface="Calibri"/>
              </a:rPr>
              <a:t> with two &amp; one consumers respectively. They are subscribed to a topic with two partitions. In case of </a:t>
            </a:r>
            <a:r>
              <a:rPr b="1" lang="en" sz="1350">
                <a:solidFill>
                  <a:srgbClr val="333333"/>
                </a:solidFill>
                <a:latin typeface="Calibri"/>
                <a:ea typeface="Calibri"/>
                <a:cs typeface="Calibri"/>
                <a:sym typeface="Calibri"/>
              </a:rPr>
              <a:t>CG1</a:t>
            </a:r>
            <a:r>
              <a:rPr lang="en" sz="1350">
                <a:solidFill>
                  <a:srgbClr val="333333"/>
                </a:solidFill>
                <a:latin typeface="Calibri"/>
                <a:ea typeface="Calibri"/>
                <a:cs typeface="Calibri"/>
                <a:sym typeface="Calibri"/>
              </a:rPr>
              <a:t>, the partitions are evenly distributed across consumers </a:t>
            </a:r>
            <a:r>
              <a:rPr b="1" lang="en" sz="1350">
                <a:solidFill>
                  <a:srgbClr val="333333"/>
                </a:solidFill>
                <a:latin typeface="Calibri"/>
                <a:ea typeface="Calibri"/>
                <a:cs typeface="Calibri"/>
                <a:sym typeface="Calibri"/>
              </a:rPr>
              <a:t>C1</a:t>
            </a:r>
            <a:r>
              <a:rPr lang="en" sz="1350">
                <a:solidFill>
                  <a:srgbClr val="333333"/>
                </a:solidFill>
                <a:latin typeface="Calibri"/>
                <a:ea typeface="Calibri"/>
                <a:cs typeface="Calibri"/>
                <a:sym typeface="Calibri"/>
              </a:rPr>
              <a:t> and </a:t>
            </a:r>
            <a:r>
              <a:rPr b="1" lang="en" sz="1350">
                <a:solidFill>
                  <a:srgbClr val="333333"/>
                </a:solidFill>
                <a:latin typeface="Calibri"/>
                <a:ea typeface="Calibri"/>
                <a:cs typeface="Calibri"/>
                <a:sym typeface="Calibri"/>
              </a:rPr>
              <a:t>C2</a:t>
            </a:r>
            <a:r>
              <a:rPr lang="en" sz="1350">
                <a:solidFill>
                  <a:srgbClr val="333333"/>
                </a:solidFill>
                <a:latin typeface="Calibri"/>
                <a:ea typeface="Calibri"/>
                <a:cs typeface="Calibri"/>
                <a:sym typeface="Calibri"/>
              </a:rPr>
              <a:t>, each getting one partition to read from. On the other hand, since </a:t>
            </a:r>
            <a:r>
              <a:rPr b="1" lang="en" sz="1350">
                <a:solidFill>
                  <a:srgbClr val="333333"/>
                </a:solidFill>
                <a:latin typeface="Calibri"/>
                <a:ea typeface="Calibri"/>
                <a:cs typeface="Calibri"/>
                <a:sym typeface="Calibri"/>
              </a:rPr>
              <a:t>CG2</a:t>
            </a:r>
            <a:r>
              <a:rPr lang="en" sz="1350">
                <a:solidFill>
                  <a:srgbClr val="333333"/>
                </a:solidFill>
                <a:latin typeface="Calibri"/>
                <a:ea typeface="Calibri"/>
                <a:cs typeface="Calibri"/>
                <a:sym typeface="Calibri"/>
              </a:rPr>
              <a:t> has only one consumer </a:t>
            </a:r>
            <a:r>
              <a:rPr b="1" lang="en" sz="1350">
                <a:solidFill>
                  <a:srgbClr val="333333"/>
                </a:solidFill>
                <a:latin typeface="Calibri"/>
                <a:ea typeface="Calibri"/>
                <a:cs typeface="Calibri"/>
                <a:sym typeface="Calibri"/>
              </a:rPr>
              <a:t>C3</a:t>
            </a:r>
            <a:r>
              <a:rPr lang="en" sz="1350">
                <a:solidFill>
                  <a:srgbClr val="333333"/>
                </a:solidFill>
                <a:latin typeface="Calibri"/>
                <a:ea typeface="Calibri"/>
                <a:cs typeface="Calibri"/>
                <a:sym typeface="Calibri"/>
              </a:rPr>
              <a:t>, it has to process messages from both the partitions.</a:t>
            </a:r>
            <a:endParaRPr sz="1350">
              <a:solidFill>
                <a:srgbClr val="333333"/>
              </a:solidFill>
              <a:latin typeface="Calibri"/>
              <a:ea typeface="Calibri"/>
              <a:cs typeface="Calibri"/>
              <a:sym typeface="Calibri"/>
            </a:endParaRPr>
          </a:p>
          <a:p>
            <a:pPr indent="0" lvl="0" marL="0" rtl="0" algn="l">
              <a:lnSpc>
                <a:spcPct val="115000"/>
              </a:lnSpc>
              <a:spcBef>
                <a:spcPts val="1100"/>
              </a:spcBef>
              <a:spcAft>
                <a:spcPts val="1100"/>
              </a:spcAft>
              <a:buClr>
                <a:schemeClr val="dk1"/>
              </a:buClr>
              <a:buSzPts val="1100"/>
              <a:buFont typeface="Arial"/>
              <a:buNone/>
            </a:pPr>
            <a:r>
              <a:rPr lang="en" sz="1350">
                <a:solidFill>
                  <a:srgbClr val="333333"/>
                </a:solidFill>
                <a:latin typeface="Calibri"/>
                <a:ea typeface="Calibri"/>
                <a:cs typeface="Calibri"/>
                <a:sym typeface="Calibri"/>
              </a:rPr>
              <a:t>Let’s say one of the consumer </a:t>
            </a:r>
            <a:r>
              <a:rPr b="1" lang="en" sz="1350">
                <a:solidFill>
                  <a:srgbClr val="333333"/>
                </a:solidFill>
                <a:latin typeface="Calibri"/>
                <a:ea typeface="Calibri"/>
                <a:cs typeface="Calibri"/>
                <a:sym typeface="Calibri"/>
              </a:rPr>
              <a:t>C1</a:t>
            </a:r>
            <a:r>
              <a:rPr lang="en" sz="1350">
                <a:solidFill>
                  <a:srgbClr val="333333"/>
                </a:solidFill>
                <a:latin typeface="Calibri"/>
                <a:ea typeface="Calibri"/>
                <a:cs typeface="Calibri"/>
                <a:sym typeface="Calibri"/>
              </a:rPr>
              <a:t> of a consumer group </a:t>
            </a:r>
            <a:r>
              <a:rPr b="1" lang="en" sz="1350">
                <a:solidFill>
                  <a:srgbClr val="333333"/>
                </a:solidFill>
                <a:latin typeface="Calibri"/>
                <a:ea typeface="Calibri"/>
                <a:cs typeface="Calibri"/>
                <a:sym typeface="Calibri"/>
              </a:rPr>
              <a:t>CG1</a:t>
            </a:r>
            <a:r>
              <a:rPr lang="en" sz="1350">
                <a:solidFill>
                  <a:srgbClr val="333333"/>
                </a:solidFill>
                <a:latin typeface="Calibri"/>
                <a:ea typeface="Calibri"/>
                <a:cs typeface="Calibri"/>
                <a:sym typeface="Calibri"/>
              </a:rPr>
              <a:t> goes down. In this case, the consumer group redistributes the partitions among the remaining consumers i.e </a:t>
            </a:r>
            <a:r>
              <a:rPr b="1" lang="en" sz="1350">
                <a:solidFill>
                  <a:srgbClr val="333333"/>
                </a:solidFill>
                <a:latin typeface="Calibri"/>
                <a:ea typeface="Calibri"/>
                <a:cs typeface="Calibri"/>
                <a:sym typeface="Calibri"/>
              </a:rPr>
              <a:t>C2</a:t>
            </a:r>
            <a:r>
              <a:rPr lang="en" sz="1350">
                <a:solidFill>
                  <a:srgbClr val="333333"/>
                </a:solidFill>
                <a:latin typeface="Calibri"/>
                <a:ea typeface="Calibri"/>
                <a:cs typeface="Calibri"/>
                <a:sym typeface="Calibri"/>
              </a:rPr>
              <a:t>. Therefore, the functional consumer </a:t>
            </a:r>
            <a:r>
              <a:rPr b="1" lang="en" sz="1350">
                <a:solidFill>
                  <a:srgbClr val="333333"/>
                </a:solidFill>
                <a:latin typeface="Calibri"/>
                <a:ea typeface="Calibri"/>
                <a:cs typeface="Calibri"/>
                <a:sym typeface="Calibri"/>
              </a:rPr>
              <a:t>C2</a:t>
            </a:r>
            <a:r>
              <a:rPr lang="en" sz="1350">
                <a:solidFill>
                  <a:srgbClr val="333333"/>
                </a:solidFill>
                <a:latin typeface="Calibri"/>
                <a:ea typeface="Calibri"/>
                <a:cs typeface="Calibri"/>
                <a:sym typeface="Calibri"/>
              </a:rPr>
              <a:t> starts reading from both the partitions of the topic. Thus Kafka ensures that each consumer group as a whole, processes all the messages of the subscribed topic. This in a way, also depicts the fault tolerant behaviour of kafka.</a:t>
            </a:r>
            <a:endParaRPr sz="1350">
              <a:solidFill>
                <a:srgbClr val="333333"/>
              </a:solidFill>
              <a:highlight>
                <a:srgbClr val="FFFFFF"/>
              </a:highlight>
              <a:latin typeface="Calibri"/>
              <a:ea typeface="Calibri"/>
              <a:cs typeface="Calibri"/>
              <a:sym typeface="Calibri"/>
            </a:endParaRPr>
          </a:p>
        </p:txBody>
      </p:sp>
      <p:sp>
        <p:nvSpPr>
          <p:cNvPr id="172" name="Google Shape;172;p15: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6: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1100"/>
              </a:spcAft>
              <a:buClr>
                <a:schemeClr val="dk1"/>
              </a:buClr>
              <a:buSzPts val="1100"/>
              <a:buFont typeface="Arial"/>
              <a:buNone/>
            </a:pPr>
            <a:r>
              <a:t/>
            </a:r>
            <a:endParaRPr sz="1350">
              <a:solidFill>
                <a:srgbClr val="333333"/>
              </a:solidFill>
              <a:highlight>
                <a:srgbClr val="FFFFFF"/>
              </a:highlight>
              <a:latin typeface="Calibri"/>
              <a:ea typeface="Calibri"/>
              <a:cs typeface="Calibri"/>
              <a:sym typeface="Calibri"/>
            </a:endParaRPr>
          </a:p>
        </p:txBody>
      </p:sp>
      <p:sp>
        <p:nvSpPr>
          <p:cNvPr id="181" name="Google Shape;181;p16: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63bd6f943_0_10: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gc63bd6f943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1100"/>
              </a:spcAft>
              <a:buClr>
                <a:schemeClr val="dk1"/>
              </a:buClr>
              <a:buSzPts val="1100"/>
              <a:buFont typeface="Arial"/>
              <a:buNone/>
            </a:pPr>
            <a:r>
              <a:t/>
            </a:r>
            <a:endParaRPr sz="1350">
              <a:solidFill>
                <a:srgbClr val="333333"/>
              </a:solidFill>
              <a:highlight>
                <a:srgbClr val="FFFFFF"/>
              </a:highlight>
              <a:latin typeface="Calibri"/>
              <a:ea typeface="Calibri"/>
              <a:cs typeface="Calibri"/>
              <a:sym typeface="Calibri"/>
            </a:endParaRPr>
          </a:p>
        </p:txBody>
      </p:sp>
      <p:sp>
        <p:nvSpPr>
          <p:cNvPr id="190" name="Google Shape;190;gc63bd6f943_0_10: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63bd6f943_0_0: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gc63bd6f94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1100"/>
              </a:spcAft>
              <a:buClr>
                <a:schemeClr val="dk1"/>
              </a:buClr>
              <a:buSzPts val="1100"/>
              <a:buFont typeface="Arial"/>
              <a:buNone/>
            </a:pPr>
            <a:r>
              <a:t/>
            </a:r>
            <a:endParaRPr sz="1350">
              <a:solidFill>
                <a:srgbClr val="333333"/>
              </a:solidFill>
              <a:highlight>
                <a:srgbClr val="FFFFFF"/>
              </a:highlight>
              <a:latin typeface="Calibri"/>
              <a:ea typeface="Calibri"/>
              <a:cs typeface="Calibri"/>
              <a:sym typeface="Calibri"/>
            </a:endParaRPr>
          </a:p>
        </p:txBody>
      </p:sp>
      <p:sp>
        <p:nvSpPr>
          <p:cNvPr id="199" name="Google Shape;199;gc63bd6f943_0_0: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7: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 name="Google Shape;20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1100"/>
              </a:spcAft>
              <a:buClr>
                <a:schemeClr val="dk1"/>
              </a:buClr>
              <a:buSzPts val="1100"/>
              <a:buFont typeface="Arial"/>
              <a:buNone/>
            </a:pPr>
            <a:r>
              <a:t/>
            </a:r>
            <a:endParaRPr sz="1350">
              <a:solidFill>
                <a:srgbClr val="333333"/>
              </a:solidFill>
              <a:highlight>
                <a:srgbClr val="FFFFFF"/>
              </a:highlight>
              <a:latin typeface="Calibri"/>
              <a:ea typeface="Calibri"/>
              <a:cs typeface="Calibri"/>
              <a:sym typeface="Calibri"/>
            </a:endParaRPr>
          </a:p>
        </p:txBody>
      </p:sp>
      <p:sp>
        <p:nvSpPr>
          <p:cNvPr id="208" name="Google Shape;208;p17: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c33d42b8ed_0_61: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gc33d42b8ed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1100"/>
              </a:spcAft>
              <a:buClr>
                <a:schemeClr val="dk1"/>
              </a:buClr>
              <a:buSzPts val="1100"/>
              <a:buFont typeface="Arial"/>
              <a:buNone/>
            </a:pPr>
            <a:r>
              <a:t/>
            </a:r>
            <a:endParaRPr sz="1350">
              <a:solidFill>
                <a:srgbClr val="333333"/>
              </a:solidFill>
              <a:highlight>
                <a:srgbClr val="FFFFFF"/>
              </a:highlight>
              <a:latin typeface="Calibri"/>
              <a:ea typeface="Calibri"/>
              <a:cs typeface="Calibri"/>
              <a:sym typeface="Calibri"/>
            </a:endParaRPr>
          </a:p>
        </p:txBody>
      </p:sp>
      <p:sp>
        <p:nvSpPr>
          <p:cNvPr id="216" name="Google Shape;216;gc33d42b8ed_0_61: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ECCF2"/>
              </a:buClr>
              <a:buSzPts val="1200"/>
              <a:buFont typeface="Arial"/>
              <a:buAutoNum type="romanUcPeriod"/>
            </a:pPr>
            <a:r>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65" name="Google Shape;65;p2: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51f588e10_1_9: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c51f588e10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1100"/>
              </a:spcAft>
              <a:buClr>
                <a:schemeClr val="dk1"/>
              </a:buClr>
              <a:buSzPts val="1100"/>
              <a:buFont typeface="Arial"/>
              <a:buNone/>
            </a:pPr>
            <a:r>
              <a:t/>
            </a:r>
            <a:endParaRPr sz="1350">
              <a:solidFill>
                <a:srgbClr val="333333"/>
              </a:solidFill>
              <a:highlight>
                <a:srgbClr val="FFFFFF"/>
              </a:highlight>
              <a:latin typeface="Calibri"/>
              <a:ea typeface="Calibri"/>
              <a:cs typeface="Calibri"/>
              <a:sym typeface="Calibri"/>
            </a:endParaRPr>
          </a:p>
        </p:txBody>
      </p:sp>
      <p:sp>
        <p:nvSpPr>
          <p:cNvPr id="225" name="Google Shape;225;gc51f588e10_1_9: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33d42b8ed_0_9: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gc33d42b8ed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1100"/>
              </a:spcAft>
              <a:buClr>
                <a:schemeClr val="dk1"/>
              </a:buClr>
              <a:buSzPts val="1100"/>
              <a:buFont typeface="Arial"/>
              <a:buNone/>
            </a:pPr>
            <a:r>
              <a:t/>
            </a:r>
            <a:endParaRPr sz="1350">
              <a:solidFill>
                <a:srgbClr val="333333"/>
              </a:solidFill>
              <a:highlight>
                <a:srgbClr val="FFFFFF"/>
              </a:highlight>
              <a:latin typeface="Calibri"/>
              <a:ea typeface="Calibri"/>
              <a:cs typeface="Calibri"/>
              <a:sym typeface="Calibri"/>
            </a:endParaRPr>
          </a:p>
        </p:txBody>
      </p:sp>
      <p:sp>
        <p:nvSpPr>
          <p:cNvPr id="234" name="Google Shape;234;gc33d42b8ed_0_9: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33d42b8ed_0_24: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gc33d42b8ed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1100"/>
              </a:spcAft>
              <a:buClr>
                <a:schemeClr val="dk1"/>
              </a:buClr>
              <a:buSzPts val="1100"/>
              <a:buFont typeface="Arial"/>
              <a:buNone/>
            </a:pPr>
            <a:r>
              <a:t/>
            </a:r>
            <a:endParaRPr sz="1350">
              <a:solidFill>
                <a:srgbClr val="333333"/>
              </a:solidFill>
              <a:highlight>
                <a:srgbClr val="FFFFFF"/>
              </a:highlight>
              <a:latin typeface="Calibri"/>
              <a:ea typeface="Calibri"/>
              <a:cs typeface="Calibri"/>
              <a:sym typeface="Calibri"/>
            </a:endParaRPr>
          </a:p>
        </p:txBody>
      </p:sp>
      <p:sp>
        <p:nvSpPr>
          <p:cNvPr id="242" name="Google Shape;242;gc33d42b8ed_0_24: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c51f588e10_1_2: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gc51f588e10_1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1100"/>
              </a:spcAft>
              <a:buClr>
                <a:schemeClr val="dk1"/>
              </a:buClr>
              <a:buSzPts val="1100"/>
              <a:buFont typeface="Arial"/>
              <a:buNone/>
            </a:pPr>
            <a:r>
              <a:t/>
            </a:r>
            <a:endParaRPr sz="1350">
              <a:solidFill>
                <a:srgbClr val="333333"/>
              </a:solidFill>
              <a:highlight>
                <a:srgbClr val="FFFFFF"/>
              </a:highlight>
              <a:latin typeface="Calibri"/>
              <a:ea typeface="Calibri"/>
              <a:cs typeface="Calibri"/>
              <a:sym typeface="Calibri"/>
            </a:endParaRPr>
          </a:p>
        </p:txBody>
      </p:sp>
      <p:sp>
        <p:nvSpPr>
          <p:cNvPr id="251" name="Google Shape;251;gc51f588e10_1_2: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c33d42b8ed_0_43: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c33d42b8ed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1100"/>
              </a:spcAft>
              <a:buClr>
                <a:schemeClr val="dk1"/>
              </a:buClr>
              <a:buSzPts val="1100"/>
              <a:buFont typeface="Arial"/>
              <a:buNone/>
            </a:pPr>
            <a:r>
              <a:t/>
            </a:r>
            <a:endParaRPr sz="1350">
              <a:solidFill>
                <a:srgbClr val="333333"/>
              </a:solidFill>
              <a:highlight>
                <a:srgbClr val="FFFFFF"/>
              </a:highlight>
              <a:latin typeface="Calibri"/>
              <a:ea typeface="Calibri"/>
              <a:cs typeface="Calibri"/>
              <a:sym typeface="Calibri"/>
            </a:endParaRPr>
          </a:p>
        </p:txBody>
      </p:sp>
      <p:sp>
        <p:nvSpPr>
          <p:cNvPr id="260" name="Google Shape;260;gc33d42b8ed_0_43: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51f588e10_1_16: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c51f588e10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1100"/>
              </a:spcAft>
              <a:buClr>
                <a:schemeClr val="dk1"/>
              </a:buClr>
              <a:buSzPts val="1100"/>
              <a:buFont typeface="Arial"/>
              <a:buNone/>
            </a:pPr>
            <a:r>
              <a:t/>
            </a:r>
            <a:endParaRPr sz="1350">
              <a:solidFill>
                <a:srgbClr val="333333"/>
              </a:solidFill>
              <a:highlight>
                <a:srgbClr val="FFFFFF"/>
              </a:highlight>
              <a:latin typeface="Calibri"/>
              <a:ea typeface="Calibri"/>
              <a:cs typeface="Calibri"/>
              <a:sym typeface="Calibri"/>
            </a:endParaRPr>
          </a:p>
        </p:txBody>
      </p:sp>
      <p:sp>
        <p:nvSpPr>
          <p:cNvPr id="269" name="Google Shape;269;gc51f588e10_1_16: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51f588e10_1_33: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gc51f588e10_1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1100"/>
              </a:spcAft>
              <a:buClr>
                <a:schemeClr val="dk1"/>
              </a:buClr>
              <a:buSzPts val="1100"/>
              <a:buFont typeface="Arial"/>
              <a:buNone/>
            </a:pPr>
            <a:r>
              <a:t/>
            </a:r>
            <a:endParaRPr sz="1350">
              <a:solidFill>
                <a:srgbClr val="333333"/>
              </a:solidFill>
              <a:highlight>
                <a:srgbClr val="FFFFFF"/>
              </a:highlight>
              <a:latin typeface="Calibri"/>
              <a:ea typeface="Calibri"/>
              <a:cs typeface="Calibri"/>
              <a:sym typeface="Calibri"/>
            </a:endParaRPr>
          </a:p>
        </p:txBody>
      </p:sp>
      <p:sp>
        <p:nvSpPr>
          <p:cNvPr id="277" name="Google Shape;277;gc51f588e10_1_33: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c44643b455_0_5: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c44643b45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1100"/>
              </a:spcBef>
              <a:spcAft>
                <a:spcPts val="0"/>
              </a:spcAft>
              <a:buClr>
                <a:srgbClr val="333333"/>
              </a:buClr>
              <a:buSzPts val="1350"/>
              <a:buFont typeface="Calibri"/>
              <a:buChar char="●"/>
            </a:pPr>
            <a:r>
              <a:rPr lang="en" sz="1350">
                <a:solidFill>
                  <a:srgbClr val="333333"/>
                </a:solidFill>
                <a:highlight>
                  <a:srgbClr val="FFFFFF"/>
                </a:highlight>
                <a:latin typeface="Calibri"/>
                <a:ea typeface="Calibri"/>
                <a:cs typeface="Calibri"/>
                <a:sym typeface="Calibri"/>
              </a:rPr>
              <a:t>No Schema, fail due to null or add / remove data</a:t>
            </a:r>
            <a:endParaRPr sz="1350">
              <a:solidFill>
                <a:srgbClr val="333333"/>
              </a:solidFill>
              <a:highlight>
                <a:srgbClr val="FFFFFF"/>
              </a:highlight>
              <a:latin typeface="Calibri"/>
              <a:ea typeface="Calibri"/>
              <a:cs typeface="Calibri"/>
              <a:sym typeface="Calibri"/>
            </a:endParaRPr>
          </a:p>
          <a:p>
            <a:pPr indent="-314325" lvl="0" marL="457200" rtl="0" algn="l">
              <a:lnSpc>
                <a:spcPct val="115000"/>
              </a:lnSpc>
              <a:spcBef>
                <a:spcPts val="0"/>
              </a:spcBef>
              <a:spcAft>
                <a:spcPts val="0"/>
              </a:spcAft>
              <a:buClr>
                <a:srgbClr val="333333"/>
              </a:buClr>
              <a:buSzPts val="1350"/>
              <a:buFont typeface="Calibri"/>
              <a:buChar char="●"/>
            </a:pPr>
            <a:r>
              <a:rPr lang="en" sz="1350">
                <a:solidFill>
                  <a:srgbClr val="333333"/>
                </a:solidFill>
                <a:highlight>
                  <a:srgbClr val="FFFFFF"/>
                </a:highlight>
                <a:latin typeface="Calibri"/>
                <a:ea typeface="Calibri"/>
                <a:cs typeface="Calibri"/>
                <a:sym typeface="Calibri"/>
              </a:rPr>
              <a:t>May fail silently add / remove field</a:t>
            </a:r>
            <a:endParaRPr sz="1350">
              <a:solidFill>
                <a:srgbClr val="333333"/>
              </a:solidFill>
              <a:highlight>
                <a:srgbClr val="FFFFFF"/>
              </a:highlight>
              <a:latin typeface="Calibri"/>
              <a:ea typeface="Calibri"/>
              <a:cs typeface="Calibri"/>
              <a:sym typeface="Calibri"/>
            </a:endParaRPr>
          </a:p>
          <a:p>
            <a:pPr indent="-314325" lvl="0" marL="457200" rtl="0" algn="l">
              <a:lnSpc>
                <a:spcPct val="115000"/>
              </a:lnSpc>
              <a:spcBef>
                <a:spcPts val="0"/>
              </a:spcBef>
              <a:spcAft>
                <a:spcPts val="0"/>
              </a:spcAft>
              <a:buClr>
                <a:srgbClr val="333333"/>
              </a:buClr>
              <a:buSzPts val="1350"/>
              <a:buFont typeface="Calibri"/>
              <a:buChar char="●"/>
            </a:pPr>
            <a:r>
              <a:rPr lang="en" sz="1350">
                <a:solidFill>
                  <a:srgbClr val="333333"/>
                </a:solidFill>
                <a:highlight>
                  <a:srgbClr val="FFFFFF"/>
                </a:highlight>
                <a:latin typeface="Calibri"/>
                <a:ea typeface="Calibri"/>
                <a:cs typeface="Calibri"/>
                <a:sym typeface="Calibri"/>
              </a:rPr>
              <a:t>Performance not main thing as we didn’t do stringent performance comparison</a:t>
            </a:r>
            <a:endParaRPr sz="1350">
              <a:solidFill>
                <a:srgbClr val="333333"/>
              </a:solidFill>
              <a:highlight>
                <a:srgbClr val="FFFFFF"/>
              </a:highlight>
              <a:latin typeface="Calibri"/>
              <a:ea typeface="Calibri"/>
              <a:cs typeface="Calibri"/>
              <a:sym typeface="Calibri"/>
            </a:endParaRPr>
          </a:p>
          <a:p>
            <a:pPr indent="-314325" lvl="0" marL="457200" rtl="0" algn="l">
              <a:lnSpc>
                <a:spcPct val="115000"/>
              </a:lnSpc>
              <a:spcBef>
                <a:spcPts val="0"/>
              </a:spcBef>
              <a:spcAft>
                <a:spcPts val="0"/>
              </a:spcAft>
              <a:buClr>
                <a:srgbClr val="333333"/>
              </a:buClr>
              <a:buSzPts val="1350"/>
              <a:buFont typeface="Calibri"/>
              <a:buChar char="●"/>
            </a:pPr>
            <a:r>
              <a:t/>
            </a:r>
            <a:endParaRPr sz="1350">
              <a:solidFill>
                <a:srgbClr val="333333"/>
              </a:solidFill>
              <a:highlight>
                <a:srgbClr val="FFFFFF"/>
              </a:highlight>
              <a:latin typeface="Calibri"/>
              <a:ea typeface="Calibri"/>
              <a:cs typeface="Calibri"/>
              <a:sym typeface="Calibri"/>
            </a:endParaRPr>
          </a:p>
        </p:txBody>
      </p:sp>
      <p:sp>
        <p:nvSpPr>
          <p:cNvPr id="284" name="Google Shape;284;gc44643b455_0_5: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c44643b455_0_12: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gc44643b455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1100"/>
              </a:spcAft>
              <a:buClr>
                <a:schemeClr val="dk1"/>
              </a:buClr>
              <a:buSzPts val="1100"/>
              <a:buFont typeface="Arial"/>
              <a:buNone/>
            </a:pPr>
            <a:r>
              <a:t/>
            </a:r>
            <a:endParaRPr sz="1350">
              <a:solidFill>
                <a:srgbClr val="333333"/>
              </a:solidFill>
              <a:highlight>
                <a:srgbClr val="FFFFFF"/>
              </a:highlight>
              <a:latin typeface="Calibri"/>
              <a:ea typeface="Calibri"/>
              <a:cs typeface="Calibri"/>
              <a:sym typeface="Calibri"/>
            </a:endParaRPr>
          </a:p>
        </p:txBody>
      </p:sp>
      <p:sp>
        <p:nvSpPr>
          <p:cNvPr id="292" name="Google Shape;292;gc44643b455_0_12: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44643b455_0_29: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gc44643b455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1100"/>
              </a:spcBef>
              <a:spcAft>
                <a:spcPts val="0"/>
              </a:spcAft>
              <a:buClr>
                <a:srgbClr val="333333"/>
              </a:buClr>
              <a:buSzPts val="1350"/>
              <a:buFont typeface="Calibri"/>
              <a:buChar char="●"/>
            </a:pPr>
            <a:r>
              <a:rPr lang="en" sz="1350">
                <a:solidFill>
                  <a:srgbClr val="333333"/>
                </a:solidFill>
                <a:highlight>
                  <a:srgbClr val="FFFFFF"/>
                </a:highlight>
                <a:latin typeface="Calibri"/>
                <a:ea typeface="Calibri"/>
                <a:cs typeface="Calibri"/>
                <a:sym typeface="Calibri"/>
              </a:rPr>
              <a:t>We attempted split but can’t due to dependency of version</a:t>
            </a:r>
            <a:endParaRPr sz="1350">
              <a:solidFill>
                <a:srgbClr val="333333"/>
              </a:solidFill>
              <a:highlight>
                <a:srgbClr val="FFFFFF"/>
              </a:highlight>
              <a:latin typeface="Calibri"/>
              <a:ea typeface="Calibri"/>
              <a:cs typeface="Calibri"/>
              <a:sym typeface="Calibri"/>
            </a:endParaRPr>
          </a:p>
        </p:txBody>
      </p:sp>
      <p:sp>
        <p:nvSpPr>
          <p:cNvPr id="302" name="Google Shape;302;gc44643b455_0_29: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ECCF2"/>
              </a:buClr>
              <a:buSzPts val="1200"/>
              <a:buFont typeface="Arial"/>
              <a:buAutoNum type="romanUcPeriod"/>
            </a:pPr>
            <a:r>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73" name="Google Shape;73;p3: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44643b455_0_40: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c44643b455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4325" lvl="0" marL="457200" rtl="0" algn="l">
              <a:lnSpc>
                <a:spcPct val="115000"/>
              </a:lnSpc>
              <a:spcBef>
                <a:spcPts val="1100"/>
              </a:spcBef>
              <a:spcAft>
                <a:spcPts val="0"/>
              </a:spcAft>
              <a:buClr>
                <a:srgbClr val="333333"/>
              </a:buClr>
              <a:buSzPts val="1350"/>
              <a:buFont typeface="Calibri"/>
              <a:buChar char="●"/>
            </a:pPr>
            <a:r>
              <a:rPr lang="en" sz="1350">
                <a:solidFill>
                  <a:srgbClr val="333333"/>
                </a:solidFill>
                <a:highlight>
                  <a:srgbClr val="FFFFFF"/>
                </a:highlight>
                <a:latin typeface="Calibri"/>
                <a:ea typeface="Calibri"/>
                <a:cs typeface="Calibri"/>
                <a:sym typeface="Calibri"/>
              </a:rPr>
              <a:t>We attempted split but can’t due to dependency of version</a:t>
            </a:r>
            <a:endParaRPr sz="1350">
              <a:solidFill>
                <a:srgbClr val="333333"/>
              </a:solidFill>
              <a:highlight>
                <a:srgbClr val="FFFFFF"/>
              </a:highlight>
              <a:latin typeface="Calibri"/>
              <a:ea typeface="Calibri"/>
              <a:cs typeface="Calibri"/>
              <a:sym typeface="Calibri"/>
            </a:endParaRPr>
          </a:p>
        </p:txBody>
      </p:sp>
      <p:sp>
        <p:nvSpPr>
          <p:cNvPr id="313" name="Google Shape;313;gc44643b455_0_40: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65cf52bd8_0_2: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gc65cf52bd8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1100"/>
              </a:spcAft>
              <a:buClr>
                <a:schemeClr val="dk1"/>
              </a:buClr>
              <a:buSzPts val="1100"/>
              <a:buFont typeface="Arial"/>
              <a:buNone/>
            </a:pPr>
            <a:r>
              <a:t/>
            </a:r>
            <a:endParaRPr sz="1350">
              <a:solidFill>
                <a:srgbClr val="333333"/>
              </a:solidFill>
              <a:highlight>
                <a:srgbClr val="FFFFFF"/>
              </a:highlight>
              <a:latin typeface="Calibri"/>
              <a:ea typeface="Calibri"/>
              <a:cs typeface="Calibri"/>
              <a:sym typeface="Calibri"/>
            </a:endParaRPr>
          </a:p>
        </p:txBody>
      </p:sp>
      <p:sp>
        <p:nvSpPr>
          <p:cNvPr id="321" name="Google Shape;321;gc65cf52bd8_0_2: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c51f588e10_1_24: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c51f588e10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1100"/>
              </a:spcAft>
              <a:buClr>
                <a:schemeClr val="dk1"/>
              </a:buClr>
              <a:buSzPts val="1100"/>
              <a:buFont typeface="Arial"/>
              <a:buNone/>
            </a:pPr>
            <a:r>
              <a:t/>
            </a:r>
            <a:endParaRPr sz="1350">
              <a:solidFill>
                <a:srgbClr val="333333"/>
              </a:solidFill>
              <a:highlight>
                <a:srgbClr val="FFFFFF"/>
              </a:highlight>
              <a:latin typeface="Calibri"/>
              <a:ea typeface="Calibri"/>
              <a:cs typeface="Calibri"/>
              <a:sym typeface="Calibri"/>
            </a:endParaRPr>
          </a:p>
        </p:txBody>
      </p:sp>
      <p:sp>
        <p:nvSpPr>
          <p:cNvPr id="329" name="Google Shape;329;gc51f588e10_1_24: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c65cf52bd8_0_10: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gc65cf52bd8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1100"/>
              </a:spcAft>
              <a:buClr>
                <a:schemeClr val="dk1"/>
              </a:buClr>
              <a:buSzPts val="1100"/>
              <a:buFont typeface="Arial"/>
              <a:buNone/>
            </a:pPr>
            <a:r>
              <a:t/>
            </a:r>
            <a:endParaRPr sz="1350">
              <a:solidFill>
                <a:srgbClr val="333333"/>
              </a:solidFill>
              <a:highlight>
                <a:srgbClr val="FFFFFF"/>
              </a:highlight>
              <a:latin typeface="Calibri"/>
              <a:ea typeface="Calibri"/>
              <a:cs typeface="Calibri"/>
              <a:sym typeface="Calibri"/>
            </a:endParaRPr>
          </a:p>
        </p:txBody>
      </p:sp>
      <p:sp>
        <p:nvSpPr>
          <p:cNvPr id="339" name="Google Shape;339;gc65cf52bd8_0_10: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65cf52bd8_0_26: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gc65cf52bd8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1100"/>
              </a:spcAft>
              <a:buClr>
                <a:schemeClr val="dk1"/>
              </a:buClr>
              <a:buSzPts val="1100"/>
              <a:buFont typeface="Arial"/>
              <a:buNone/>
            </a:pPr>
            <a:r>
              <a:t/>
            </a:r>
            <a:endParaRPr sz="1350">
              <a:solidFill>
                <a:srgbClr val="333333"/>
              </a:solidFill>
              <a:highlight>
                <a:srgbClr val="FFFFFF"/>
              </a:highlight>
              <a:latin typeface="Calibri"/>
              <a:ea typeface="Calibri"/>
              <a:cs typeface="Calibri"/>
              <a:sym typeface="Calibri"/>
            </a:endParaRPr>
          </a:p>
        </p:txBody>
      </p:sp>
      <p:sp>
        <p:nvSpPr>
          <p:cNvPr id="352" name="Google Shape;352;gc65cf52bd8_0_26: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c65cf52bd8_0_39: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gc65cf52bd8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1100"/>
              </a:spcAft>
              <a:buClr>
                <a:schemeClr val="dk1"/>
              </a:buClr>
              <a:buSzPts val="1100"/>
              <a:buFont typeface="Arial"/>
              <a:buNone/>
            </a:pPr>
            <a:r>
              <a:t/>
            </a:r>
            <a:endParaRPr sz="1350">
              <a:solidFill>
                <a:srgbClr val="333333"/>
              </a:solidFill>
              <a:highlight>
                <a:srgbClr val="FFFFFF"/>
              </a:highlight>
              <a:latin typeface="Calibri"/>
              <a:ea typeface="Calibri"/>
              <a:cs typeface="Calibri"/>
              <a:sym typeface="Calibri"/>
            </a:endParaRPr>
          </a:p>
        </p:txBody>
      </p:sp>
      <p:sp>
        <p:nvSpPr>
          <p:cNvPr id="360" name="Google Shape;360;gc65cf52bd8_0_39: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c65cf52bd8_0_47: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gc65cf52bd8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1100"/>
              </a:spcAft>
              <a:buClr>
                <a:schemeClr val="dk1"/>
              </a:buClr>
              <a:buSzPts val="1100"/>
              <a:buFont typeface="Arial"/>
              <a:buNone/>
            </a:pPr>
            <a:r>
              <a:t/>
            </a:r>
            <a:endParaRPr sz="1350">
              <a:solidFill>
                <a:srgbClr val="333333"/>
              </a:solidFill>
              <a:highlight>
                <a:srgbClr val="FFFFFF"/>
              </a:highlight>
              <a:latin typeface="Calibri"/>
              <a:ea typeface="Calibri"/>
              <a:cs typeface="Calibri"/>
              <a:sym typeface="Calibri"/>
            </a:endParaRPr>
          </a:p>
        </p:txBody>
      </p:sp>
      <p:sp>
        <p:nvSpPr>
          <p:cNvPr id="368" name="Google Shape;368;gc65cf52bd8_0_47: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c44643b455_0_19: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c44643b455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1100"/>
              </a:spcAft>
              <a:buClr>
                <a:schemeClr val="dk1"/>
              </a:buClr>
              <a:buSzPts val="1100"/>
              <a:buFont typeface="Arial"/>
              <a:buNone/>
            </a:pPr>
            <a:r>
              <a:t/>
            </a:r>
            <a:endParaRPr sz="1350">
              <a:solidFill>
                <a:srgbClr val="333333"/>
              </a:solidFill>
              <a:highlight>
                <a:srgbClr val="FFFFFF"/>
              </a:highlight>
              <a:latin typeface="Calibri"/>
              <a:ea typeface="Calibri"/>
              <a:cs typeface="Calibri"/>
              <a:sym typeface="Calibri"/>
            </a:endParaRPr>
          </a:p>
        </p:txBody>
      </p:sp>
      <p:sp>
        <p:nvSpPr>
          <p:cNvPr id="378" name="Google Shape;378;gc44643b455_0_19: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ECCF2"/>
              </a:buClr>
              <a:buSzPts val="1200"/>
              <a:buFont typeface="Arial"/>
              <a:buAutoNum type="romanUcPeriod"/>
            </a:pPr>
            <a:r>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82" name="Google Shape;82;p4: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ECCF2"/>
              </a:buClr>
              <a:buSzPts val="1200"/>
              <a:buFont typeface="Arial"/>
              <a:buAutoNum type="romanUcPeriod"/>
            </a:pPr>
            <a:r>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91" name="Google Shape;91;p5: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7: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ECCF2"/>
              </a:buClr>
              <a:buSzPts val="1200"/>
              <a:buFont typeface="Arial"/>
              <a:buAutoNum type="romanUcPeriod"/>
            </a:pPr>
            <a:r>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00" name="Google Shape;100;p7: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8: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ECCF2"/>
              </a:buClr>
              <a:buSzPts val="1200"/>
              <a:buFont typeface="Arial"/>
              <a:buAutoNum type="romanUcPeriod"/>
            </a:pPr>
            <a:r>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09" name="Google Shape;109;p8: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9: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ECCF2"/>
              </a:buClr>
              <a:buSzPts val="1200"/>
              <a:buFont typeface="Arial"/>
              <a:buAutoNum type="romanUcPeriod"/>
            </a:pPr>
            <a:r>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17" name="Google Shape;117;p9: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0:notes"/>
          <p:cNvSpPr/>
          <p:nvPr>
            <p:ph idx="2" type="sldImg"/>
          </p:nvPr>
        </p:nvSpPr>
        <p:spPr>
          <a:xfrm>
            <a:off x="1714653" y="685800"/>
            <a:ext cx="34287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42900" lvl="0" marL="342900" marR="0" rtl="0" algn="l">
              <a:lnSpc>
                <a:spcPct val="100000"/>
              </a:lnSpc>
              <a:spcBef>
                <a:spcPts val="0"/>
              </a:spcBef>
              <a:spcAft>
                <a:spcPts val="0"/>
              </a:spcAft>
              <a:buClr>
                <a:srgbClr val="0ECCF2"/>
              </a:buClr>
              <a:buSzPts val="1200"/>
              <a:buFont typeface="Arial"/>
              <a:buAutoNum type="romanUcPeriod"/>
            </a:pPr>
            <a:r>
              <a:t/>
            </a:r>
            <a:endParaRPr/>
          </a:p>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p:txBody>
      </p:sp>
      <p:sp>
        <p:nvSpPr>
          <p:cNvPr id="126" name="Google Shape;126;p10:notes"/>
          <p:cNvSpPr txBox="1"/>
          <p:nvPr>
            <p:ph idx="12" type="sldNum"/>
          </p:nvPr>
        </p:nvSpPr>
        <p:spPr>
          <a:xfrm>
            <a:off x="3885009" y="868468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 name="Shape 6"/>
        <p:cNvGrpSpPr/>
        <p:nvPr/>
      </p:nvGrpSpPr>
      <p:grpSpPr>
        <a:xfrm>
          <a:off x="0" y="0"/>
          <a:ext cx="0" cy="0"/>
          <a:chOff x="0" y="0"/>
          <a:chExt cx="0" cy="0"/>
        </a:xfrm>
      </p:grpSpPr>
      <p:pic>
        <p:nvPicPr>
          <p:cNvPr id="7" name="Google Shape;7;p19"/>
          <p:cNvPicPr preferRelativeResize="0"/>
          <p:nvPr/>
        </p:nvPicPr>
        <p:blipFill rotWithShape="1">
          <a:blip r:embed="rId2">
            <a:alphaModFix/>
          </a:blip>
          <a:srcRect b="0" l="0" r="0" t="0"/>
          <a:stretch/>
        </p:blipFill>
        <p:spPr>
          <a:xfrm>
            <a:off x="-152403" y="-135376"/>
            <a:ext cx="9449017" cy="5415040"/>
          </a:xfrm>
          <a:prstGeom prst="rect">
            <a:avLst/>
          </a:prstGeom>
          <a:noFill/>
          <a:ln>
            <a:noFill/>
          </a:ln>
        </p:spPr>
      </p:pic>
      <p:pic>
        <p:nvPicPr>
          <p:cNvPr id="8" name="Google Shape;8;p19"/>
          <p:cNvPicPr preferRelativeResize="0"/>
          <p:nvPr/>
        </p:nvPicPr>
        <p:blipFill rotWithShape="1">
          <a:blip r:embed="rId3">
            <a:alphaModFix/>
          </a:blip>
          <a:srcRect b="0" l="0" r="0" t="0"/>
          <a:stretch/>
        </p:blipFill>
        <p:spPr>
          <a:xfrm>
            <a:off x="4374118" y="4934888"/>
            <a:ext cx="394427" cy="208609"/>
          </a:xfrm>
          <a:prstGeom prst="rect">
            <a:avLst/>
          </a:prstGeom>
          <a:noFill/>
          <a:ln>
            <a:noFill/>
          </a:ln>
        </p:spPr>
      </p:pic>
      <p:sp>
        <p:nvSpPr>
          <p:cNvPr id="9" name="Google Shape;9;p19"/>
          <p:cNvSpPr txBox="1"/>
          <p:nvPr>
            <p:ph type="title"/>
          </p:nvPr>
        </p:nvSpPr>
        <p:spPr>
          <a:xfrm>
            <a:off x="456527" y="2279452"/>
            <a:ext cx="8229600" cy="554100"/>
          </a:xfrm>
          <a:prstGeom prst="rect">
            <a:avLst/>
          </a:prstGeom>
          <a:noFill/>
          <a:ln>
            <a:noFill/>
          </a:ln>
        </p:spPr>
        <p:txBody>
          <a:bodyPr anchorCtr="0" anchor="t" bIns="74525" lIns="74525" spcFirstLastPara="1" rIns="74525" wrap="square" tIns="74525">
            <a:noAutofit/>
          </a:bodyPr>
          <a:lstStyle>
            <a:lvl1pPr lvl="0" marR="0" rtl="0" algn="ctr">
              <a:lnSpc>
                <a:spcPct val="100000"/>
              </a:lnSpc>
              <a:spcBef>
                <a:spcPts val="0"/>
              </a:spcBef>
              <a:spcAft>
                <a:spcPts val="0"/>
              </a:spcAft>
              <a:buClr>
                <a:schemeClr val="dk1"/>
              </a:buClr>
              <a:buSzPts val="1100"/>
              <a:buFont typeface="Montserrat"/>
              <a:buNone/>
              <a:defRPr b="1" i="0" sz="29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 2 Columns">
  <p:cSld name="1_Section Header - 2 Columns">
    <p:spTree>
      <p:nvGrpSpPr>
        <p:cNvPr id="40" name="Shape 40"/>
        <p:cNvGrpSpPr/>
        <p:nvPr/>
      </p:nvGrpSpPr>
      <p:grpSpPr>
        <a:xfrm>
          <a:off x="0" y="0"/>
          <a:ext cx="0" cy="0"/>
          <a:chOff x="0" y="0"/>
          <a:chExt cx="0" cy="0"/>
        </a:xfrm>
      </p:grpSpPr>
      <p:sp>
        <p:nvSpPr>
          <p:cNvPr id="41" name="Google Shape;41;p28"/>
          <p:cNvSpPr txBox="1"/>
          <p:nvPr>
            <p:ph type="title"/>
          </p:nvPr>
        </p:nvSpPr>
        <p:spPr>
          <a:xfrm>
            <a:off x="457199" y="205979"/>
            <a:ext cx="8229600" cy="270900"/>
          </a:xfrm>
          <a:prstGeom prst="rect">
            <a:avLst/>
          </a:prstGeom>
          <a:noFill/>
          <a:ln>
            <a:noFill/>
          </a:ln>
        </p:spPr>
        <p:txBody>
          <a:bodyPr anchorCtr="0" anchor="t" bIns="74525" lIns="74525" spcFirstLastPara="1" rIns="74525" wrap="square" tIns="74525">
            <a:noAutofit/>
          </a:bodyPr>
          <a:lstStyle>
            <a:lvl1pPr lvl="0" marR="0" rtl="0" algn="ctr">
              <a:lnSpc>
                <a:spcPct val="100000"/>
              </a:lnSpc>
              <a:spcBef>
                <a:spcPts val="0"/>
              </a:spcBef>
              <a:spcAft>
                <a:spcPts val="0"/>
              </a:spcAft>
              <a:buClr>
                <a:schemeClr val="dk1"/>
              </a:buClr>
              <a:buSzPts val="1100"/>
              <a:buFont typeface="Montserrat"/>
              <a:buNone/>
              <a:defRPr b="1" i="0" sz="10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9pPr>
          </a:lstStyle>
          <a:p/>
        </p:txBody>
      </p:sp>
      <p:cxnSp>
        <p:nvCxnSpPr>
          <p:cNvPr id="42" name="Google Shape;42;p28"/>
          <p:cNvCxnSpPr/>
          <p:nvPr/>
        </p:nvCxnSpPr>
        <p:spPr>
          <a:xfrm>
            <a:off x="4266525" y="475536"/>
            <a:ext cx="609600" cy="1200"/>
          </a:xfrm>
          <a:prstGeom prst="straightConnector1">
            <a:avLst/>
          </a:prstGeom>
          <a:noFill/>
          <a:ln cap="flat" cmpd="sng" w="25400">
            <a:solidFill>
              <a:srgbClr val="0EA1D6"/>
            </a:solidFill>
            <a:prstDash val="solid"/>
            <a:round/>
            <a:headEnd len="sm" w="sm" type="none"/>
            <a:tailEnd len="sm" w="sm" type="none"/>
          </a:ln>
        </p:spPr>
      </p:cxnSp>
      <p:sp>
        <p:nvSpPr>
          <p:cNvPr id="43" name="Google Shape;43;p28"/>
          <p:cNvSpPr txBox="1"/>
          <p:nvPr/>
        </p:nvSpPr>
        <p:spPr>
          <a:xfrm>
            <a:off x="8698436" y="4816766"/>
            <a:ext cx="342000" cy="231600"/>
          </a:xfrm>
          <a:prstGeom prst="rect">
            <a:avLst/>
          </a:prstGeom>
          <a:noFill/>
          <a:ln>
            <a:noFill/>
          </a:ln>
        </p:spPr>
        <p:txBody>
          <a:bodyPr anchorCtr="0" anchor="t" bIns="37250" lIns="74525" spcFirstLastPara="1" rIns="74525" wrap="square" tIns="37250">
            <a:noAutofit/>
          </a:bodyPr>
          <a:lstStyle/>
          <a:p>
            <a:pPr indent="0" lvl="0" marL="0" marR="0" rtl="0" algn="l">
              <a:lnSpc>
                <a:spcPct val="100000"/>
              </a:lnSpc>
              <a:spcBef>
                <a:spcPts val="0"/>
              </a:spcBef>
              <a:spcAft>
                <a:spcPts val="0"/>
              </a:spcAft>
              <a:buClr>
                <a:srgbClr val="40AEE6"/>
              </a:buClr>
              <a:buSzPts val="275"/>
              <a:buFont typeface="Arial"/>
              <a:buNone/>
            </a:pPr>
            <a:fld id="{00000000-1234-1234-1234-123412341234}" type="slidenum">
              <a:rPr b="0" i="0" lang="en" sz="1100" u="none" cap="none" strike="noStrike">
                <a:solidFill>
                  <a:srgbClr val="40AEE6"/>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4" name="Google Shape;44;p28"/>
          <p:cNvSpPr txBox="1"/>
          <p:nvPr>
            <p:ph idx="1" type="body"/>
          </p:nvPr>
        </p:nvSpPr>
        <p:spPr>
          <a:xfrm>
            <a:off x="457199" y="645922"/>
            <a:ext cx="3920400" cy="4170300"/>
          </a:xfrm>
          <a:prstGeom prst="rect">
            <a:avLst/>
          </a:prstGeom>
          <a:noFill/>
          <a:ln>
            <a:noFill/>
          </a:ln>
        </p:spPr>
        <p:txBody>
          <a:bodyPr anchorCtr="0" anchor="t" bIns="74525" lIns="74525" spcFirstLastPara="1" rIns="74525" wrap="square" tIns="74525">
            <a:noAutofit/>
          </a:bodyPr>
          <a:lstStyle>
            <a:lvl1pPr indent="-330200" lvl="0" marL="457200" marR="0" rtl="0" algn="l">
              <a:lnSpc>
                <a:spcPct val="150000"/>
              </a:lnSpc>
              <a:spcBef>
                <a:spcPts val="0"/>
              </a:spcBef>
              <a:spcAft>
                <a:spcPts val="0"/>
              </a:spcAft>
              <a:buClr>
                <a:srgbClr val="40AEE6"/>
              </a:buClr>
              <a:buSzPts val="1600"/>
              <a:buFont typeface="Noto Sans Symbols"/>
              <a:buChar char="❑"/>
              <a:defRPr b="0" i="0" sz="1600" u="none" cap="none" strike="noStrike">
                <a:solidFill>
                  <a:srgbClr val="000000"/>
                </a:solidFill>
                <a:latin typeface="Montserrat"/>
                <a:ea typeface="Montserrat"/>
                <a:cs typeface="Montserrat"/>
                <a:sym typeface="Montserrat"/>
              </a:defRPr>
            </a:lvl1pPr>
            <a:lvl2pPr indent="-323850" lvl="1" marL="914400" marR="0" rtl="0" algn="l">
              <a:lnSpc>
                <a:spcPct val="150000"/>
              </a:lnSpc>
              <a:spcBef>
                <a:spcPts val="0"/>
              </a:spcBef>
              <a:spcAft>
                <a:spcPts val="0"/>
              </a:spcAft>
              <a:buClr>
                <a:srgbClr val="40AEE6"/>
              </a:buClr>
              <a:buSzPts val="1500"/>
              <a:buFont typeface="Noto Sans Symbols"/>
              <a:buChar char="✓"/>
              <a:defRPr b="0" i="0" sz="1500" u="none" cap="none" strike="noStrike">
                <a:solidFill>
                  <a:srgbClr val="000000"/>
                </a:solidFill>
                <a:latin typeface="Montserrat"/>
                <a:ea typeface="Montserrat"/>
                <a:cs typeface="Montserrat"/>
                <a:sym typeface="Montserrat"/>
              </a:defRPr>
            </a:lvl2pPr>
            <a:lvl3pPr indent="-311150" lvl="2" marL="1371600" marR="0" rtl="0" algn="l">
              <a:lnSpc>
                <a:spcPct val="150000"/>
              </a:lnSpc>
              <a:spcBef>
                <a:spcPts val="0"/>
              </a:spcBef>
              <a:spcAft>
                <a:spcPts val="0"/>
              </a:spcAft>
              <a:buClr>
                <a:srgbClr val="40AEE6"/>
              </a:buClr>
              <a:buSzPts val="1300"/>
              <a:buFont typeface="Noto Sans Symbols"/>
              <a:buChar char="▪"/>
              <a:defRPr b="0" i="0" sz="1300" u="none" cap="none" strike="noStrike">
                <a:solidFill>
                  <a:srgbClr val="000000"/>
                </a:solidFill>
                <a:latin typeface="Montserrat"/>
                <a:ea typeface="Montserrat"/>
                <a:cs typeface="Montserrat"/>
                <a:sym typeface="Montserrat"/>
              </a:defRPr>
            </a:lvl3pPr>
            <a:lvl4pPr indent="-298450" lvl="3" marL="1828800" marR="0" rtl="0" algn="l">
              <a:lnSpc>
                <a:spcPct val="150000"/>
              </a:lnSpc>
              <a:spcBef>
                <a:spcPts val="0"/>
              </a:spcBef>
              <a:spcAft>
                <a:spcPts val="0"/>
              </a:spcAft>
              <a:buClr>
                <a:srgbClr val="40AEE6"/>
              </a:buClr>
              <a:buSzPts val="1100"/>
              <a:buFont typeface="Courier New"/>
              <a:buChar char="o"/>
              <a:defRPr b="0" i="0" sz="1100" u="none" cap="none" strike="noStrike">
                <a:solidFill>
                  <a:srgbClr val="000000"/>
                </a:solidFill>
                <a:latin typeface="Montserrat"/>
                <a:ea typeface="Montserrat"/>
                <a:cs typeface="Montserrat"/>
                <a:sym typeface="Montserrat"/>
              </a:defRPr>
            </a:lvl4pPr>
            <a:lvl5pPr indent="-292100" lvl="4" marL="2286000" marR="0" rtl="0" algn="l">
              <a:lnSpc>
                <a:spcPct val="150000"/>
              </a:lnSpc>
              <a:spcBef>
                <a:spcPts val="0"/>
              </a:spcBef>
              <a:spcAft>
                <a:spcPts val="0"/>
              </a:spcAft>
              <a:buClr>
                <a:srgbClr val="40AEE6"/>
              </a:buClr>
              <a:buSzPts val="1000"/>
              <a:buFont typeface="Arial"/>
              <a:buChar char="•"/>
              <a:defRPr b="0" i="0" sz="10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45" name="Google Shape;45;p28"/>
          <p:cNvSpPr txBox="1"/>
          <p:nvPr>
            <p:ph idx="2" type="body"/>
          </p:nvPr>
        </p:nvSpPr>
        <p:spPr>
          <a:xfrm>
            <a:off x="4766521" y="645921"/>
            <a:ext cx="3920400" cy="4170300"/>
          </a:xfrm>
          <a:prstGeom prst="rect">
            <a:avLst/>
          </a:prstGeom>
          <a:noFill/>
          <a:ln>
            <a:noFill/>
          </a:ln>
        </p:spPr>
        <p:txBody>
          <a:bodyPr anchorCtr="0" anchor="t" bIns="74525" lIns="74525" spcFirstLastPara="1" rIns="74525" wrap="square" tIns="74525">
            <a:noAutofit/>
          </a:bodyPr>
          <a:lstStyle>
            <a:lvl1pPr indent="-330200" lvl="0" marL="457200" marR="0" rtl="0" algn="l">
              <a:lnSpc>
                <a:spcPct val="150000"/>
              </a:lnSpc>
              <a:spcBef>
                <a:spcPts val="0"/>
              </a:spcBef>
              <a:spcAft>
                <a:spcPts val="0"/>
              </a:spcAft>
              <a:buClr>
                <a:srgbClr val="40AEE6"/>
              </a:buClr>
              <a:buSzPts val="1600"/>
              <a:buFont typeface="Noto Sans Symbols"/>
              <a:buChar char="❑"/>
              <a:defRPr b="0" i="0" sz="1600" u="none" cap="none" strike="noStrike">
                <a:solidFill>
                  <a:srgbClr val="000000"/>
                </a:solidFill>
                <a:latin typeface="Montserrat"/>
                <a:ea typeface="Montserrat"/>
                <a:cs typeface="Montserrat"/>
                <a:sym typeface="Montserrat"/>
              </a:defRPr>
            </a:lvl1pPr>
            <a:lvl2pPr indent="-323850" lvl="1" marL="914400" marR="0" rtl="0" algn="l">
              <a:lnSpc>
                <a:spcPct val="150000"/>
              </a:lnSpc>
              <a:spcBef>
                <a:spcPts val="0"/>
              </a:spcBef>
              <a:spcAft>
                <a:spcPts val="0"/>
              </a:spcAft>
              <a:buClr>
                <a:srgbClr val="40AEE6"/>
              </a:buClr>
              <a:buSzPts val="1500"/>
              <a:buFont typeface="Noto Sans Symbols"/>
              <a:buChar char="✓"/>
              <a:defRPr b="0" i="0" sz="1500" u="none" cap="none" strike="noStrike">
                <a:solidFill>
                  <a:srgbClr val="000000"/>
                </a:solidFill>
                <a:latin typeface="Montserrat"/>
                <a:ea typeface="Montserrat"/>
                <a:cs typeface="Montserrat"/>
                <a:sym typeface="Montserrat"/>
              </a:defRPr>
            </a:lvl2pPr>
            <a:lvl3pPr indent="-311150" lvl="2" marL="1371600" marR="0" rtl="0" algn="l">
              <a:lnSpc>
                <a:spcPct val="150000"/>
              </a:lnSpc>
              <a:spcBef>
                <a:spcPts val="0"/>
              </a:spcBef>
              <a:spcAft>
                <a:spcPts val="0"/>
              </a:spcAft>
              <a:buClr>
                <a:srgbClr val="40AEE6"/>
              </a:buClr>
              <a:buSzPts val="1300"/>
              <a:buFont typeface="Noto Sans Symbols"/>
              <a:buChar char="▪"/>
              <a:defRPr b="0" i="0" sz="1300" u="none" cap="none" strike="noStrike">
                <a:solidFill>
                  <a:srgbClr val="000000"/>
                </a:solidFill>
                <a:latin typeface="Montserrat"/>
                <a:ea typeface="Montserrat"/>
                <a:cs typeface="Montserrat"/>
                <a:sym typeface="Montserrat"/>
              </a:defRPr>
            </a:lvl3pPr>
            <a:lvl4pPr indent="-298450" lvl="3" marL="1828800" marR="0" rtl="0" algn="l">
              <a:lnSpc>
                <a:spcPct val="150000"/>
              </a:lnSpc>
              <a:spcBef>
                <a:spcPts val="0"/>
              </a:spcBef>
              <a:spcAft>
                <a:spcPts val="0"/>
              </a:spcAft>
              <a:buClr>
                <a:srgbClr val="40AEE6"/>
              </a:buClr>
              <a:buSzPts val="1100"/>
              <a:buFont typeface="Courier New"/>
              <a:buChar char="o"/>
              <a:defRPr b="0" i="0" sz="1100" u="none" cap="none" strike="noStrike">
                <a:solidFill>
                  <a:srgbClr val="000000"/>
                </a:solidFill>
                <a:latin typeface="Montserrat"/>
                <a:ea typeface="Montserrat"/>
                <a:cs typeface="Montserrat"/>
                <a:sym typeface="Montserrat"/>
              </a:defRPr>
            </a:lvl4pPr>
            <a:lvl5pPr indent="-292100" lvl="4" marL="2286000" marR="0" rtl="0" algn="l">
              <a:lnSpc>
                <a:spcPct val="150000"/>
              </a:lnSpc>
              <a:spcBef>
                <a:spcPts val="0"/>
              </a:spcBef>
              <a:spcAft>
                <a:spcPts val="0"/>
              </a:spcAft>
              <a:buClr>
                <a:srgbClr val="40AEE6"/>
              </a:buClr>
              <a:buSzPts val="1000"/>
              <a:buFont typeface="Arial"/>
              <a:buChar char="•"/>
              <a:defRPr b="0" i="0" sz="10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Header">
  <p:cSld name="2_Section Header">
    <p:spTree>
      <p:nvGrpSpPr>
        <p:cNvPr id="46" name="Shape 46"/>
        <p:cNvGrpSpPr/>
        <p:nvPr/>
      </p:nvGrpSpPr>
      <p:grpSpPr>
        <a:xfrm>
          <a:off x="0" y="0"/>
          <a:ext cx="0" cy="0"/>
          <a:chOff x="0" y="0"/>
          <a:chExt cx="0" cy="0"/>
        </a:xfrm>
      </p:grpSpPr>
      <p:sp>
        <p:nvSpPr>
          <p:cNvPr id="47" name="Google Shape;47;p29"/>
          <p:cNvSpPr txBox="1"/>
          <p:nvPr>
            <p:ph type="title"/>
          </p:nvPr>
        </p:nvSpPr>
        <p:spPr>
          <a:xfrm>
            <a:off x="456527" y="2279452"/>
            <a:ext cx="8229600" cy="462900"/>
          </a:xfrm>
          <a:prstGeom prst="rect">
            <a:avLst/>
          </a:prstGeom>
          <a:noFill/>
          <a:ln>
            <a:noFill/>
          </a:ln>
        </p:spPr>
        <p:txBody>
          <a:bodyPr anchorCtr="0" anchor="t" bIns="74525" lIns="74525" spcFirstLastPara="1" rIns="74525" wrap="square" tIns="74525">
            <a:noAutofit/>
          </a:bodyPr>
          <a:lstStyle>
            <a:lvl1pPr lvl="0" marR="0" rtl="0" algn="ctr">
              <a:lnSpc>
                <a:spcPct val="100000"/>
              </a:lnSpc>
              <a:spcBef>
                <a:spcPts val="0"/>
              </a:spcBef>
              <a:spcAft>
                <a:spcPts val="0"/>
              </a:spcAft>
              <a:buClr>
                <a:schemeClr val="dk1"/>
              </a:buClr>
              <a:buSzPts val="1100"/>
              <a:buFont typeface="Montserrat"/>
              <a:buNone/>
              <a:defRPr b="1" i="0" sz="23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9pPr>
          </a:lstStyle>
          <a:p/>
        </p:txBody>
      </p:sp>
      <p:sp>
        <p:nvSpPr>
          <p:cNvPr id="48" name="Google Shape;48;p29"/>
          <p:cNvSpPr txBox="1"/>
          <p:nvPr/>
        </p:nvSpPr>
        <p:spPr>
          <a:xfrm>
            <a:off x="8698436" y="4816766"/>
            <a:ext cx="342000" cy="231600"/>
          </a:xfrm>
          <a:prstGeom prst="rect">
            <a:avLst/>
          </a:prstGeom>
          <a:noFill/>
          <a:ln>
            <a:noFill/>
          </a:ln>
        </p:spPr>
        <p:txBody>
          <a:bodyPr anchorCtr="0" anchor="t" bIns="37250" lIns="74525" spcFirstLastPara="1" rIns="74525" wrap="square" tIns="37250">
            <a:noAutofit/>
          </a:bodyPr>
          <a:lstStyle/>
          <a:p>
            <a:pPr indent="0" lvl="0" marL="0" marR="0" rtl="0" algn="l">
              <a:lnSpc>
                <a:spcPct val="100000"/>
              </a:lnSpc>
              <a:spcBef>
                <a:spcPts val="0"/>
              </a:spcBef>
              <a:spcAft>
                <a:spcPts val="0"/>
              </a:spcAft>
              <a:buClr>
                <a:srgbClr val="40AEE6"/>
              </a:buClr>
              <a:buSzPts val="275"/>
              <a:buFont typeface="Arial"/>
              <a:buNone/>
            </a:pPr>
            <a:fld id="{00000000-1234-1234-1234-123412341234}" type="slidenum">
              <a:rPr b="0" i="0" lang="en" sz="1100" u="none" cap="none" strike="noStrike">
                <a:solidFill>
                  <a:srgbClr val="40AEE6"/>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9" name="Shape 49"/>
        <p:cNvGrpSpPr/>
        <p:nvPr/>
      </p:nvGrpSpPr>
      <p:grpSpPr>
        <a:xfrm>
          <a:off x="0" y="0"/>
          <a:ext cx="0" cy="0"/>
          <a:chOff x="0" y="0"/>
          <a:chExt cx="0" cy="0"/>
        </a:xfrm>
      </p:grpSpPr>
      <p:sp>
        <p:nvSpPr>
          <p:cNvPr id="50" name="Google Shape;50;p30"/>
          <p:cNvSpPr txBox="1"/>
          <p:nvPr/>
        </p:nvSpPr>
        <p:spPr>
          <a:xfrm>
            <a:off x="8698436" y="4816766"/>
            <a:ext cx="342000" cy="231600"/>
          </a:xfrm>
          <a:prstGeom prst="rect">
            <a:avLst/>
          </a:prstGeom>
          <a:noFill/>
          <a:ln>
            <a:noFill/>
          </a:ln>
        </p:spPr>
        <p:txBody>
          <a:bodyPr anchorCtr="0" anchor="t" bIns="37250" lIns="74525" spcFirstLastPara="1" rIns="74525" wrap="square" tIns="37250">
            <a:noAutofit/>
          </a:bodyPr>
          <a:lstStyle/>
          <a:p>
            <a:pPr indent="0" lvl="0" marL="0" marR="0" rtl="0" algn="l">
              <a:lnSpc>
                <a:spcPct val="100000"/>
              </a:lnSpc>
              <a:spcBef>
                <a:spcPts val="0"/>
              </a:spcBef>
              <a:spcAft>
                <a:spcPts val="0"/>
              </a:spcAft>
              <a:buClr>
                <a:srgbClr val="40AEE6"/>
              </a:buClr>
              <a:buSzPts val="275"/>
              <a:buFont typeface="Arial"/>
              <a:buNone/>
            </a:pPr>
            <a:fld id="{00000000-1234-1234-1234-123412341234}" type="slidenum">
              <a:rPr b="0" i="0" lang="en" sz="1100" u="none" cap="none" strike="noStrike">
                <a:solidFill>
                  <a:srgbClr val="40AEE6"/>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0" name="Shape 10"/>
        <p:cNvGrpSpPr/>
        <p:nvPr/>
      </p:nvGrpSpPr>
      <p:grpSpPr>
        <a:xfrm>
          <a:off x="0" y="0"/>
          <a:ext cx="0" cy="0"/>
          <a:chOff x="0" y="0"/>
          <a:chExt cx="0" cy="0"/>
        </a:xfrm>
      </p:grpSpPr>
      <p:sp>
        <p:nvSpPr>
          <p:cNvPr id="11" name="Google Shape;11;p20"/>
          <p:cNvSpPr txBox="1"/>
          <p:nvPr>
            <p:ph type="title"/>
          </p:nvPr>
        </p:nvSpPr>
        <p:spPr>
          <a:xfrm>
            <a:off x="457199" y="205979"/>
            <a:ext cx="8229600" cy="270900"/>
          </a:xfrm>
          <a:prstGeom prst="rect">
            <a:avLst/>
          </a:prstGeom>
          <a:noFill/>
          <a:ln>
            <a:noFill/>
          </a:ln>
        </p:spPr>
        <p:txBody>
          <a:bodyPr anchorCtr="0" anchor="t" bIns="74525" lIns="74525" spcFirstLastPara="1" rIns="74525" wrap="square" tIns="74525">
            <a:noAutofit/>
          </a:bodyPr>
          <a:lstStyle>
            <a:lvl1pPr lvl="0" marR="0" rtl="0" algn="ctr">
              <a:lnSpc>
                <a:spcPct val="100000"/>
              </a:lnSpc>
              <a:spcBef>
                <a:spcPts val="0"/>
              </a:spcBef>
              <a:spcAft>
                <a:spcPts val="0"/>
              </a:spcAft>
              <a:buClr>
                <a:schemeClr val="dk1"/>
              </a:buClr>
              <a:buSzPts val="1100"/>
              <a:buFont typeface="Montserrat"/>
              <a:buNone/>
              <a:defRPr b="1" i="0" sz="10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9pPr>
          </a:lstStyle>
          <a:p/>
        </p:txBody>
      </p:sp>
      <p:cxnSp>
        <p:nvCxnSpPr>
          <p:cNvPr id="12" name="Google Shape;12;p20"/>
          <p:cNvCxnSpPr/>
          <p:nvPr/>
        </p:nvCxnSpPr>
        <p:spPr>
          <a:xfrm>
            <a:off x="4266525" y="475536"/>
            <a:ext cx="609600" cy="1200"/>
          </a:xfrm>
          <a:prstGeom prst="straightConnector1">
            <a:avLst/>
          </a:prstGeom>
          <a:noFill/>
          <a:ln cap="flat" cmpd="sng" w="25400">
            <a:solidFill>
              <a:srgbClr val="0EA1D6"/>
            </a:solidFill>
            <a:prstDash val="solid"/>
            <a:round/>
            <a:headEnd len="sm" w="sm" type="none"/>
            <a:tailEnd len="sm" w="sm" type="none"/>
          </a:ln>
        </p:spPr>
      </p:cxnSp>
      <p:sp>
        <p:nvSpPr>
          <p:cNvPr id="13" name="Google Shape;13;p20"/>
          <p:cNvSpPr txBox="1"/>
          <p:nvPr/>
        </p:nvSpPr>
        <p:spPr>
          <a:xfrm>
            <a:off x="8698436" y="4816766"/>
            <a:ext cx="342000" cy="231600"/>
          </a:xfrm>
          <a:prstGeom prst="rect">
            <a:avLst/>
          </a:prstGeom>
          <a:noFill/>
          <a:ln>
            <a:noFill/>
          </a:ln>
        </p:spPr>
        <p:txBody>
          <a:bodyPr anchorCtr="0" anchor="t" bIns="37250" lIns="74525" spcFirstLastPara="1" rIns="74525" wrap="square" tIns="37250">
            <a:noAutofit/>
          </a:bodyPr>
          <a:lstStyle/>
          <a:p>
            <a:pPr indent="0" lvl="0" marL="0" marR="0" rtl="0" algn="l">
              <a:lnSpc>
                <a:spcPct val="100000"/>
              </a:lnSpc>
              <a:spcBef>
                <a:spcPts val="0"/>
              </a:spcBef>
              <a:spcAft>
                <a:spcPts val="0"/>
              </a:spcAft>
              <a:buClr>
                <a:srgbClr val="40AEE6"/>
              </a:buClr>
              <a:buSzPts val="275"/>
              <a:buFont typeface="Arial"/>
              <a:buNone/>
            </a:pPr>
            <a:fld id="{00000000-1234-1234-1234-123412341234}" type="slidenum">
              <a:rPr b="0" i="0" lang="en" sz="1100" u="none" cap="none" strike="noStrike">
                <a:solidFill>
                  <a:srgbClr val="40AEE6"/>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 name="Google Shape;14;p20"/>
          <p:cNvSpPr txBox="1"/>
          <p:nvPr>
            <p:ph idx="1" type="body"/>
          </p:nvPr>
        </p:nvSpPr>
        <p:spPr>
          <a:xfrm>
            <a:off x="457199" y="645922"/>
            <a:ext cx="8240700" cy="4170300"/>
          </a:xfrm>
          <a:prstGeom prst="rect">
            <a:avLst/>
          </a:prstGeom>
          <a:noFill/>
          <a:ln>
            <a:noFill/>
          </a:ln>
        </p:spPr>
        <p:txBody>
          <a:bodyPr anchorCtr="0" anchor="t" bIns="74525" lIns="74525" spcFirstLastPara="1" rIns="74525" wrap="square" tIns="74525">
            <a:noAutofit/>
          </a:bodyPr>
          <a:lstStyle>
            <a:lvl1pPr indent="-330200" lvl="0" marL="457200" marR="0" rtl="0" algn="l">
              <a:lnSpc>
                <a:spcPct val="100000"/>
              </a:lnSpc>
              <a:spcBef>
                <a:spcPts val="0"/>
              </a:spcBef>
              <a:spcAft>
                <a:spcPts val="0"/>
              </a:spcAft>
              <a:buClr>
                <a:srgbClr val="40AEE6"/>
              </a:buClr>
              <a:buSzPts val="1600"/>
              <a:buFont typeface="Noto Sans Symbols"/>
              <a:buChar char="❑"/>
              <a:defRPr b="0" i="0" sz="1600" u="none" cap="none" strike="noStrike">
                <a:solidFill>
                  <a:srgbClr val="000000"/>
                </a:solidFill>
                <a:latin typeface="Montserrat"/>
                <a:ea typeface="Montserrat"/>
                <a:cs typeface="Montserrat"/>
                <a:sym typeface="Montserrat"/>
              </a:defRPr>
            </a:lvl1pPr>
            <a:lvl2pPr indent="-323850" lvl="1" marL="914400" marR="0" rtl="0" algn="l">
              <a:lnSpc>
                <a:spcPct val="100000"/>
              </a:lnSpc>
              <a:spcBef>
                <a:spcPts val="1200"/>
              </a:spcBef>
              <a:spcAft>
                <a:spcPts val="0"/>
              </a:spcAft>
              <a:buClr>
                <a:srgbClr val="40AEE6"/>
              </a:buClr>
              <a:buSzPts val="1500"/>
              <a:buFont typeface="Noto Sans Symbols"/>
              <a:buChar char="✓"/>
              <a:defRPr b="0" i="0" sz="1500" u="none" cap="none" strike="noStrike">
                <a:solidFill>
                  <a:srgbClr val="000000"/>
                </a:solidFill>
                <a:latin typeface="Montserrat"/>
                <a:ea typeface="Montserrat"/>
                <a:cs typeface="Montserrat"/>
                <a:sym typeface="Montserrat"/>
              </a:defRPr>
            </a:lvl2pPr>
            <a:lvl3pPr indent="-311150" lvl="2" marL="1371600" marR="0" rtl="0" algn="l">
              <a:lnSpc>
                <a:spcPct val="100000"/>
              </a:lnSpc>
              <a:spcBef>
                <a:spcPts val="800"/>
              </a:spcBef>
              <a:spcAft>
                <a:spcPts val="0"/>
              </a:spcAft>
              <a:buClr>
                <a:srgbClr val="40AEE6"/>
              </a:buClr>
              <a:buSzPts val="1300"/>
              <a:buFont typeface="Noto Sans Symbols"/>
              <a:buChar char="▪"/>
              <a:defRPr b="0" i="0" sz="1300" u="none" cap="none" strike="noStrike">
                <a:solidFill>
                  <a:srgbClr val="000000"/>
                </a:solidFill>
                <a:latin typeface="Montserrat"/>
                <a:ea typeface="Montserrat"/>
                <a:cs typeface="Montserrat"/>
                <a:sym typeface="Montserrat"/>
              </a:defRPr>
            </a:lvl3pPr>
            <a:lvl4pPr indent="-298450" lvl="3" marL="1828800" marR="0" rtl="0" algn="l">
              <a:lnSpc>
                <a:spcPct val="100000"/>
              </a:lnSpc>
              <a:spcBef>
                <a:spcPts val="800"/>
              </a:spcBef>
              <a:spcAft>
                <a:spcPts val="0"/>
              </a:spcAft>
              <a:buClr>
                <a:srgbClr val="40AEE6"/>
              </a:buClr>
              <a:buSzPts val="1100"/>
              <a:buFont typeface="Courier New"/>
              <a:buChar char="o"/>
              <a:defRPr b="0" i="0" sz="1100" u="none" cap="none" strike="noStrike">
                <a:solidFill>
                  <a:srgbClr val="000000"/>
                </a:solidFill>
                <a:latin typeface="Montserrat"/>
                <a:ea typeface="Montserrat"/>
                <a:cs typeface="Montserrat"/>
                <a:sym typeface="Montserrat"/>
              </a:defRPr>
            </a:lvl4pPr>
            <a:lvl5pPr indent="-292100" lvl="4" marL="2286000" marR="0" rtl="0" algn="l">
              <a:lnSpc>
                <a:spcPct val="100000"/>
              </a:lnSpc>
              <a:spcBef>
                <a:spcPts val="400"/>
              </a:spcBef>
              <a:spcAft>
                <a:spcPts val="0"/>
              </a:spcAft>
              <a:buClr>
                <a:srgbClr val="40AEE6"/>
              </a:buClr>
              <a:buSzPts val="1000"/>
              <a:buFont typeface="Arial"/>
              <a:buChar char="•"/>
              <a:defRPr b="0" i="0" sz="1000" u="none" cap="none" strike="noStrike">
                <a:solidFill>
                  <a:srgbClr val="000000"/>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bg>
      <p:bgPr>
        <a:solidFill>
          <a:srgbClr val="D8D8D8"/>
        </a:solidFill>
      </p:bgPr>
    </p:bg>
    <p:spTree>
      <p:nvGrpSpPr>
        <p:cNvPr id="15" name="Shape 15"/>
        <p:cNvGrpSpPr/>
        <p:nvPr/>
      </p:nvGrpSpPr>
      <p:grpSpPr>
        <a:xfrm>
          <a:off x="0" y="0"/>
          <a:ext cx="0" cy="0"/>
          <a:chOff x="0" y="0"/>
          <a:chExt cx="0" cy="0"/>
        </a:xfrm>
      </p:grpSpPr>
      <p:pic>
        <p:nvPicPr>
          <p:cNvPr id="16" name="Google Shape;16;p21"/>
          <p:cNvPicPr preferRelativeResize="0"/>
          <p:nvPr/>
        </p:nvPicPr>
        <p:blipFill rotWithShape="1">
          <a:blip r:embed="rId2">
            <a:alphaModFix/>
          </a:blip>
          <a:srcRect b="0" l="0" r="0" t="0"/>
          <a:stretch/>
        </p:blipFill>
        <p:spPr>
          <a:xfrm>
            <a:off x="4374118" y="4934888"/>
            <a:ext cx="394427" cy="208609"/>
          </a:xfrm>
          <a:prstGeom prst="rect">
            <a:avLst/>
          </a:prstGeom>
          <a:noFill/>
          <a:ln>
            <a:noFill/>
          </a:ln>
        </p:spPr>
      </p:pic>
      <p:pic>
        <p:nvPicPr>
          <p:cNvPr id="17" name="Google Shape;17;p21"/>
          <p:cNvPicPr preferRelativeResize="0"/>
          <p:nvPr/>
        </p:nvPicPr>
        <p:blipFill rotWithShape="1">
          <a:blip r:embed="rId3">
            <a:alphaModFix/>
          </a:blip>
          <a:srcRect b="0" l="0" r="0" t="0"/>
          <a:stretch/>
        </p:blipFill>
        <p:spPr>
          <a:xfrm>
            <a:off x="-54194" y="-165895"/>
            <a:ext cx="9310625" cy="5516282"/>
          </a:xfrm>
          <a:prstGeom prst="rect">
            <a:avLst/>
          </a:prstGeom>
          <a:noFill/>
          <a:ln>
            <a:noFill/>
          </a:ln>
        </p:spPr>
      </p:pic>
      <p:sp>
        <p:nvSpPr>
          <p:cNvPr id="18" name="Google Shape;18;p21"/>
          <p:cNvSpPr txBox="1"/>
          <p:nvPr>
            <p:ph type="title"/>
          </p:nvPr>
        </p:nvSpPr>
        <p:spPr>
          <a:xfrm>
            <a:off x="456527" y="2279452"/>
            <a:ext cx="8229600" cy="554100"/>
          </a:xfrm>
          <a:prstGeom prst="rect">
            <a:avLst/>
          </a:prstGeom>
          <a:noFill/>
          <a:ln>
            <a:noFill/>
          </a:ln>
        </p:spPr>
        <p:txBody>
          <a:bodyPr anchorCtr="0" anchor="t" bIns="74525" lIns="74525" spcFirstLastPara="1" rIns="74525" wrap="square" tIns="74525">
            <a:noAutofit/>
          </a:bodyPr>
          <a:lstStyle>
            <a:lvl1pPr lvl="0" marR="0" rtl="0" algn="ctr">
              <a:lnSpc>
                <a:spcPct val="100000"/>
              </a:lnSpc>
              <a:spcBef>
                <a:spcPts val="0"/>
              </a:spcBef>
              <a:spcAft>
                <a:spcPts val="0"/>
              </a:spcAft>
              <a:buClr>
                <a:schemeClr val="dk1"/>
              </a:buClr>
              <a:buSzPts val="1100"/>
              <a:buFont typeface="Montserrat"/>
              <a:buNone/>
              <a:defRPr b="1" i="0" sz="29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Section Header">
  <p:cSld name="7_Section Header">
    <p:spTree>
      <p:nvGrpSpPr>
        <p:cNvPr id="19" name="Shape 19"/>
        <p:cNvGrpSpPr/>
        <p:nvPr/>
      </p:nvGrpSpPr>
      <p:grpSpPr>
        <a:xfrm>
          <a:off x="0" y="0"/>
          <a:ext cx="0" cy="0"/>
          <a:chOff x="0" y="0"/>
          <a:chExt cx="0" cy="0"/>
        </a:xfrm>
      </p:grpSpPr>
      <p:sp>
        <p:nvSpPr>
          <p:cNvPr id="20" name="Google Shape;20;p22"/>
          <p:cNvSpPr txBox="1"/>
          <p:nvPr/>
        </p:nvSpPr>
        <p:spPr>
          <a:xfrm>
            <a:off x="8697765" y="4816360"/>
            <a:ext cx="387000" cy="278100"/>
          </a:xfrm>
          <a:prstGeom prst="rect">
            <a:avLst/>
          </a:prstGeom>
          <a:noFill/>
          <a:ln>
            <a:noFill/>
          </a:ln>
        </p:spPr>
        <p:txBody>
          <a:bodyPr anchorCtr="0" anchor="t" bIns="37250" lIns="74525" spcFirstLastPara="1" rIns="74525" wrap="square" tIns="37250">
            <a:noAutofit/>
          </a:bodyPr>
          <a:lstStyle/>
          <a:p>
            <a:pPr indent="0" lvl="0" marL="0" marR="0" rtl="0" algn="l">
              <a:lnSpc>
                <a:spcPct val="100000"/>
              </a:lnSpc>
              <a:spcBef>
                <a:spcPts val="0"/>
              </a:spcBef>
              <a:spcAft>
                <a:spcPts val="0"/>
              </a:spcAft>
              <a:buClr>
                <a:srgbClr val="40AEE6"/>
              </a:buClr>
              <a:buSzPts val="375"/>
              <a:buFont typeface="Arial"/>
              <a:buNone/>
            </a:pPr>
            <a:fld id="{00000000-1234-1234-1234-123412341234}" type="slidenum">
              <a:rPr b="0" i="0" lang="en" sz="1500" u="none" cap="none" strike="noStrike">
                <a:solidFill>
                  <a:srgbClr val="40AEE6"/>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1" name="Google Shape;21;p22"/>
          <p:cNvSpPr txBox="1"/>
          <p:nvPr>
            <p:ph type="title"/>
          </p:nvPr>
        </p:nvSpPr>
        <p:spPr>
          <a:xfrm>
            <a:off x="457200" y="205979"/>
            <a:ext cx="8229600" cy="270900"/>
          </a:xfrm>
          <a:prstGeom prst="rect">
            <a:avLst/>
          </a:prstGeom>
          <a:noFill/>
          <a:ln>
            <a:noFill/>
          </a:ln>
        </p:spPr>
        <p:txBody>
          <a:bodyPr anchorCtr="0" anchor="t" bIns="74525" lIns="74525" spcFirstLastPara="1" rIns="74525" wrap="square" tIns="74525">
            <a:noAutofit/>
          </a:bodyPr>
          <a:lstStyle>
            <a:lvl1pPr lvl="0" marR="0" rtl="0" algn="ctr">
              <a:lnSpc>
                <a:spcPct val="100000"/>
              </a:lnSpc>
              <a:spcBef>
                <a:spcPts val="0"/>
              </a:spcBef>
              <a:spcAft>
                <a:spcPts val="0"/>
              </a:spcAft>
              <a:buClr>
                <a:schemeClr val="dk1"/>
              </a:buClr>
              <a:buSzPts val="1100"/>
              <a:buFont typeface="Montserrat"/>
              <a:buNone/>
              <a:defRPr b="1" i="0" sz="10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llenges">
  <p:cSld name="Challenges">
    <p:spTree>
      <p:nvGrpSpPr>
        <p:cNvPr id="22" name="Shape 22"/>
        <p:cNvGrpSpPr/>
        <p:nvPr/>
      </p:nvGrpSpPr>
      <p:grpSpPr>
        <a:xfrm>
          <a:off x="0" y="0"/>
          <a:ext cx="0" cy="0"/>
          <a:chOff x="0" y="0"/>
          <a:chExt cx="0" cy="0"/>
        </a:xfrm>
      </p:grpSpPr>
      <p:pic>
        <p:nvPicPr>
          <p:cNvPr id="23" name="Google Shape;23;p23"/>
          <p:cNvPicPr preferRelativeResize="0"/>
          <p:nvPr/>
        </p:nvPicPr>
        <p:blipFill rotWithShape="1">
          <a:blip r:embed="rId2">
            <a:alphaModFix/>
          </a:blip>
          <a:srcRect b="0" l="0" r="0" t="0"/>
          <a:stretch/>
        </p:blipFill>
        <p:spPr>
          <a:xfrm>
            <a:off x="0" y="0"/>
            <a:ext cx="9144012" cy="5143498"/>
          </a:xfrm>
          <a:prstGeom prst="rect">
            <a:avLst/>
          </a:prstGeom>
          <a:noFill/>
          <a:ln>
            <a:noFill/>
          </a:ln>
        </p:spPr>
      </p:pic>
      <p:pic>
        <p:nvPicPr>
          <p:cNvPr descr="Arrow_bottom.png" id="24" name="Google Shape;24;p23"/>
          <p:cNvPicPr preferRelativeResize="0"/>
          <p:nvPr/>
        </p:nvPicPr>
        <p:blipFill rotWithShape="1">
          <a:blip r:embed="rId3">
            <a:alphaModFix/>
          </a:blip>
          <a:srcRect b="0" l="0" r="0" t="0"/>
          <a:stretch/>
        </p:blipFill>
        <p:spPr>
          <a:xfrm>
            <a:off x="4373748" y="4934560"/>
            <a:ext cx="395169" cy="208939"/>
          </a:xfrm>
          <a:prstGeom prst="rect">
            <a:avLst/>
          </a:prstGeom>
          <a:noFill/>
          <a:ln>
            <a:noFill/>
          </a:ln>
        </p:spPr>
      </p:pic>
      <p:sp>
        <p:nvSpPr>
          <p:cNvPr id="25" name="Google Shape;25;p23"/>
          <p:cNvSpPr txBox="1"/>
          <p:nvPr>
            <p:ph idx="1" type="body"/>
          </p:nvPr>
        </p:nvSpPr>
        <p:spPr>
          <a:xfrm>
            <a:off x="-8736" y="2571750"/>
            <a:ext cx="9164700" cy="1001700"/>
          </a:xfrm>
          <a:prstGeom prst="rect">
            <a:avLst/>
          </a:prstGeom>
          <a:solidFill>
            <a:srgbClr val="595959">
              <a:alpha val="40000"/>
            </a:srgbClr>
          </a:solidFill>
          <a:ln cap="flat" cmpd="sng" w="9525">
            <a:solidFill>
              <a:srgbClr val="BFBFBF"/>
            </a:solidFill>
            <a:prstDash val="solid"/>
            <a:round/>
            <a:headEnd len="sm" w="sm" type="none"/>
            <a:tailEnd len="sm" w="sm" type="none"/>
          </a:ln>
        </p:spPr>
        <p:txBody>
          <a:bodyPr anchorCtr="0" anchor="t" bIns="74525" lIns="74525" spcFirstLastPara="1" rIns="74525" wrap="square" tIns="74525">
            <a:noAutofit/>
          </a:bodyPr>
          <a:lstStyle>
            <a:lvl1pPr indent="-228600" lvl="0" marL="457200" marR="0" rtl="0" algn="ctr">
              <a:lnSpc>
                <a:spcPct val="100000"/>
              </a:lnSpc>
              <a:spcBef>
                <a:spcPts val="0"/>
              </a:spcBef>
              <a:spcAft>
                <a:spcPts val="0"/>
              </a:spcAft>
              <a:buClr>
                <a:schemeClr val="lt1"/>
              </a:buClr>
              <a:buSzPts val="1100"/>
              <a:buFont typeface="Montserrat"/>
              <a:buNone/>
              <a:defRPr b="0" i="0" sz="2900" u="none" cap="none" strike="noStrike">
                <a:solidFill>
                  <a:schemeClr val="lt1"/>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Section Header">
  <p:cSld name="6_Section Header">
    <p:spTree>
      <p:nvGrpSpPr>
        <p:cNvPr id="26" name="Shape 26"/>
        <p:cNvGrpSpPr/>
        <p:nvPr/>
      </p:nvGrpSpPr>
      <p:grpSpPr>
        <a:xfrm>
          <a:off x="0" y="0"/>
          <a:ext cx="0" cy="0"/>
          <a:chOff x="0" y="0"/>
          <a:chExt cx="0" cy="0"/>
        </a:xfrm>
      </p:grpSpPr>
      <p:sp>
        <p:nvSpPr>
          <p:cNvPr id="27" name="Google Shape;27;p24"/>
          <p:cNvSpPr txBox="1"/>
          <p:nvPr>
            <p:ph type="title"/>
          </p:nvPr>
        </p:nvSpPr>
        <p:spPr>
          <a:xfrm>
            <a:off x="457199" y="205979"/>
            <a:ext cx="8229600" cy="270900"/>
          </a:xfrm>
          <a:prstGeom prst="rect">
            <a:avLst/>
          </a:prstGeom>
          <a:noFill/>
          <a:ln>
            <a:noFill/>
          </a:ln>
        </p:spPr>
        <p:txBody>
          <a:bodyPr anchorCtr="0" anchor="t" bIns="74525" lIns="74525" spcFirstLastPara="1" rIns="74525" wrap="square" tIns="74525">
            <a:noAutofit/>
          </a:bodyPr>
          <a:lstStyle>
            <a:lvl1pPr lvl="0" marR="0" rtl="0" algn="ctr">
              <a:lnSpc>
                <a:spcPct val="100000"/>
              </a:lnSpc>
              <a:spcBef>
                <a:spcPts val="0"/>
              </a:spcBef>
              <a:spcAft>
                <a:spcPts val="0"/>
              </a:spcAft>
              <a:buClr>
                <a:schemeClr val="dk1"/>
              </a:buClr>
              <a:buSzPts val="1100"/>
              <a:buFont typeface="Montserrat"/>
              <a:buNone/>
              <a:defRPr b="1" i="0" sz="10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9pPr>
          </a:lstStyle>
          <a:p/>
        </p:txBody>
      </p:sp>
      <p:cxnSp>
        <p:nvCxnSpPr>
          <p:cNvPr id="28" name="Google Shape;28;p24"/>
          <p:cNvCxnSpPr/>
          <p:nvPr/>
        </p:nvCxnSpPr>
        <p:spPr>
          <a:xfrm>
            <a:off x="4266525" y="475536"/>
            <a:ext cx="609600" cy="1200"/>
          </a:xfrm>
          <a:prstGeom prst="straightConnector1">
            <a:avLst/>
          </a:prstGeom>
          <a:noFill/>
          <a:ln cap="flat" cmpd="sng" w="25400">
            <a:solidFill>
              <a:srgbClr val="0EA1D6"/>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Section Header">
  <p:cSld name="8_Section Header">
    <p:spTree>
      <p:nvGrpSpPr>
        <p:cNvPr id="29" name="Shape 29"/>
        <p:cNvGrpSpPr/>
        <p:nvPr/>
      </p:nvGrpSpPr>
      <p:grpSpPr>
        <a:xfrm>
          <a:off x="0" y="0"/>
          <a:ext cx="0" cy="0"/>
          <a:chOff x="0" y="0"/>
          <a:chExt cx="0" cy="0"/>
        </a:xfrm>
      </p:grpSpPr>
      <p:sp>
        <p:nvSpPr>
          <p:cNvPr id="30" name="Google Shape;30;p25"/>
          <p:cNvSpPr txBox="1"/>
          <p:nvPr/>
        </p:nvSpPr>
        <p:spPr>
          <a:xfrm>
            <a:off x="8697765" y="4816360"/>
            <a:ext cx="387000" cy="278100"/>
          </a:xfrm>
          <a:prstGeom prst="rect">
            <a:avLst/>
          </a:prstGeom>
          <a:noFill/>
          <a:ln>
            <a:noFill/>
          </a:ln>
        </p:spPr>
        <p:txBody>
          <a:bodyPr anchorCtr="0" anchor="t" bIns="37250" lIns="74525" spcFirstLastPara="1" rIns="74525" wrap="square" tIns="37250">
            <a:noAutofit/>
          </a:bodyPr>
          <a:lstStyle/>
          <a:p>
            <a:pPr indent="0" lvl="0" marL="0" marR="0" rtl="0" algn="l">
              <a:lnSpc>
                <a:spcPct val="100000"/>
              </a:lnSpc>
              <a:spcBef>
                <a:spcPts val="0"/>
              </a:spcBef>
              <a:spcAft>
                <a:spcPts val="0"/>
              </a:spcAft>
              <a:buClr>
                <a:srgbClr val="40AEE6"/>
              </a:buClr>
              <a:buSzPts val="375"/>
              <a:buFont typeface="Arial"/>
              <a:buNone/>
            </a:pPr>
            <a:fld id="{00000000-1234-1234-1234-123412341234}" type="slidenum">
              <a:rPr b="0" i="0" lang="en" sz="1500" u="none" cap="none" strike="noStrike">
                <a:solidFill>
                  <a:srgbClr val="40AEE6"/>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1" name="Google Shape;31;p25"/>
          <p:cNvSpPr txBox="1"/>
          <p:nvPr>
            <p:ph type="title"/>
          </p:nvPr>
        </p:nvSpPr>
        <p:spPr>
          <a:xfrm>
            <a:off x="457200" y="205979"/>
            <a:ext cx="8229600" cy="270900"/>
          </a:xfrm>
          <a:prstGeom prst="rect">
            <a:avLst/>
          </a:prstGeom>
          <a:noFill/>
          <a:ln>
            <a:noFill/>
          </a:ln>
        </p:spPr>
        <p:txBody>
          <a:bodyPr anchorCtr="0" anchor="t" bIns="74525" lIns="74525" spcFirstLastPara="1" rIns="74525" wrap="square" tIns="74525">
            <a:noAutofit/>
          </a:bodyPr>
          <a:lstStyle>
            <a:lvl1pPr lvl="0" marR="0" rtl="0" algn="ctr">
              <a:lnSpc>
                <a:spcPct val="100000"/>
              </a:lnSpc>
              <a:spcBef>
                <a:spcPts val="0"/>
              </a:spcBef>
              <a:spcAft>
                <a:spcPts val="0"/>
              </a:spcAft>
              <a:buClr>
                <a:schemeClr val="dk1"/>
              </a:buClr>
              <a:buSzPts val="1100"/>
              <a:buFont typeface="Montserrat"/>
              <a:buNone/>
              <a:defRPr b="1" i="0" sz="10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Header">
  <p:cSld name="4_Section Header">
    <p:spTree>
      <p:nvGrpSpPr>
        <p:cNvPr id="32" name="Shape 32"/>
        <p:cNvGrpSpPr/>
        <p:nvPr/>
      </p:nvGrpSpPr>
      <p:grpSpPr>
        <a:xfrm>
          <a:off x="0" y="0"/>
          <a:ext cx="0" cy="0"/>
          <a:chOff x="0" y="0"/>
          <a:chExt cx="0" cy="0"/>
        </a:xfrm>
      </p:grpSpPr>
      <p:sp>
        <p:nvSpPr>
          <p:cNvPr id="33" name="Google Shape;33;p26"/>
          <p:cNvSpPr txBox="1"/>
          <p:nvPr/>
        </p:nvSpPr>
        <p:spPr>
          <a:xfrm>
            <a:off x="8697765" y="4816360"/>
            <a:ext cx="387000" cy="278100"/>
          </a:xfrm>
          <a:prstGeom prst="rect">
            <a:avLst/>
          </a:prstGeom>
          <a:noFill/>
          <a:ln>
            <a:noFill/>
          </a:ln>
        </p:spPr>
        <p:txBody>
          <a:bodyPr anchorCtr="0" anchor="t" bIns="37250" lIns="74525" spcFirstLastPara="1" rIns="74525" wrap="square" tIns="37250">
            <a:noAutofit/>
          </a:bodyPr>
          <a:lstStyle/>
          <a:p>
            <a:pPr indent="0" lvl="0" marL="0" marR="0" rtl="0" algn="l">
              <a:lnSpc>
                <a:spcPct val="100000"/>
              </a:lnSpc>
              <a:spcBef>
                <a:spcPts val="0"/>
              </a:spcBef>
              <a:spcAft>
                <a:spcPts val="0"/>
              </a:spcAft>
              <a:buClr>
                <a:srgbClr val="40AEE6"/>
              </a:buClr>
              <a:buSzPts val="375"/>
              <a:buFont typeface="Arial"/>
              <a:buNone/>
            </a:pPr>
            <a:fld id="{00000000-1234-1234-1234-123412341234}" type="slidenum">
              <a:rPr b="0" i="0" lang="en" sz="1500" u="none" cap="none" strike="noStrike">
                <a:solidFill>
                  <a:srgbClr val="40AEE6"/>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4" name="Google Shape;34;p26"/>
          <p:cNvSpPr txBox="1"/>
          <p:nvPr>
            <p:ph type="title"/>
          </p:nvPr>
        </p:nvSpPr>
        <p:spPr>
          <a:xfrm>
            <a:off x="457200" y="205979"/>
            <a:ext cx="8229600" cy="270900"/>
          </a:xfrm>
          <a:prstGeom prst="rect">
            <a:avLst/>
          </a:prstGeom>
          <a:noFill/>
          <a:ln>
            <a:noFill/>
          </a:ln>
        </p:spPr>
        <p:txBody>
          <a:bodyPr anchorCtr="0" anchor="t" bIns="74525" lIns="74525" spcFirstLastPara="1" rIns="74525" wrap="square" tIns="74525">
            <a:noAutofit/>
          </a:bodyPr>
          <a:lstStyle>
            <a:lvl1pPr lvl="0" marR="0" rtl="0" algn="ctr">
              <a:lnSpc>
                <a:spcPct val="100000"/>
              </a:lnSpc>
              <a:spcBef>
                <a:spcPts val="0"/>
              </a:spcBef>
              <a:spcAft>
                <a:spcPts val="0"/>
              </a:spcAft>
              <a:buClr>
                <a:schemeClr val="dk1"/>
              </a:buClr>
              <a:buSzPts val="1100"/>
              <a:buFont typeface="Montserrat"/>
              <a:buNone/>
              <a:defRPr b="1" i="0" sz="10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5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35" name="Shape 35"/>
        <p:cNvGrpSpPr/>
        <p:nvPr/>
      </p:nvGrpSpPr>
      <p:grpSpPr>
        <a:xfrm>
          <a:off x="0" y="0"/>
          <a:ext cx="0" cy="0"/>
          <a:chOff x="0" y="0"/>
          <a:chExt cx="0" cy="0"/>
        </a:xfrm>
      </p:grpSpPr>
      <p:pic>
        <p:nvPicPr>
          <p:cNvPr descr="Static_0003_Bongkok.jpg" id="36" name="Google Shape;36;p27"/>
          <p:cNvPicPr preferRelativeResize="0"/>
          <p:nvPr/>
        </p:nvPicPr>
        <p:blipFill rotWithShape="1">
          <a:blip r:embed="rId2">
            <a:alphaModFix/>
          </a:blip>
          <a:srcRect b="0" l="0" r="0" t="0"/>
          <a:stretch/>
        </p:blipFill>
        <p:spPr>
          <a:xfrm>
            <a:off x="-152401" y="-84998"/>
            <a:ext cx="9449017" cy="5314284"/>
          </a:xfrm>
          <a:prstGeom prst="rect">
            <a:avLst/>
          </a:prstGeom>
          <a:noFill/>
          <a:ln>
            <a:noFill/>
          </a:ln>
        </p:spPr>
      </p:pic>
      <p:pic>
        <p:nvPicPr>
          <p:cNvPr descr="Arrow_bottom.png" id="37" name="Google Shape;37;p27"/>
          <p:cNvPicPr preferRelativeResize="0"/>
          <p:nvPr/>
        </p:nvPicPr>
        <p:blipFill rotWithShape="1">
          <a:blip r:embed="rId3">
            <a:alphaModFix/>
          </a:blip>
          <a:srcRect b="0" l="0" r="0" t="0"/>
          <a:stretch/>
        </p:blipFill>
        <p:spPr>
          <a:xfrm flipH="1" rot="10800000">
            <a:off x="4374118" y="4922728"/>
            <a:ext cx="394427" cy="208610"/>
          </a:xfrm>
          <a:prstGeom prst="rect">
            <a:avLst/>
          </a:prstGeom>
          <a:noFill/>
          <a:ln>
            <a:noFill/>
          </a:ln>
        </p:spPr>
      </p:pic>
      <p:sp>
        <p:nvSpPr>
          <p:cNvPr id="38" name="Google Shape;38;p27"/>
          <p:cNvSpPr txBox="1"/>
          <p:nvPr/>
        </p:nvSpPr>
        <p:spPr>
          <a:xfrm>
            <a:off x="685799" y="2743677"/>
            <a:ext cx="7772400" cy="679800"/>
          </a:xfrm>
          <a:prstGeom prst="rect">
            <a:avLst/>
          </a:prstGeom>
          <a:noFill/>
          <a:ln>
            <a:noFill/>
          </a:ln>
        </p:spPr>
        <p:txBody>
          <a:bodyPr anchorCtr="0" anchor="ctr" bIns="37250" lIns="74525" spcFirstLastPara="1" rIns="74525" wrap="square" tIns="37250">
            <a:noAutofit/>
          </a:bodyPr>
          <a:lstStyle/>
          <a:p>
            <a:pPr indent="0" lvl="0" marL="0" marR="0" rtl="0" algn="ctr">
              <a:lnSpc>
                <a:spcPct val="100000"/>
              </a:lnSpc>
              <a:spcBef>
                <a:spcPts val="0"/>
              </a:spcBef>
              <a:spcAft>
                <a:spcPts val="0"/>
              </a:spcAft>
              <a:buClr>
                <a:schemeClr val="lt1"/>
              </a:buClr>
              <a:buSzPts val="725"/>
              <a:buFont typeface="Montserrat"/>
              <a:buNone/>
            </a:pPr>
            <a:r>
              <a:rPr b="1" i="0" lang="en" sz="2900" u="none" cap="none" strike="noStrike">
                <a:solidFill>
                  <a:schemeClr val="lt1"/>
                </a:solidFill>
                <a:latin typeface="Montserrat"/>
                <a:ea typeface="Montserrat"/>
                <a:cs typeface="Montserrat"/>
                <a:sym typeface="Montserrat"/>
              </a:rPr>
              <a:t>Thank you.</a:t>
            </a:r>
            <a:endParaRPr b="0" i="0" sz="1400" u="none" cap="none" strike="noStrike">
              <a:solidFill>
                <a:srgbClr val="000000"/>
              </a:solidFill>
              <a:latin typeface="Arial"/>
              <a:ea typeface="Arial"/>
              <a:cs typeface="Arial"/>
              <a:sym typeface="Arial"/>
            </a:endParaRPr>
          </a:p>
        </p:txBody>
      </p:sp>
      <p:pic>
        <p:nvPicPr>
          <p:cNvPr descr="logo2015-PYCOGROUP-3quare_rvb-01.png" id="39" name="Google Shape;39;p27"/>
          <p:cNvPicPr preferRelativeResize="0"/>
          <p:nvPr/>
        </p:nvPicPr>
        <p:blipFill rotWithShape="1">
          <a:blip r:embed="rId4">
            <a:alphaModFix/>
          </a:blip>
          <a:srcRect b="0" l="0" r="0" t="0"/>
          <a:stretch/>
        </p:blipFill>
        <p:spPr>
          <a:xfrm>
            <a:off x="3220874" y="1736406"/>
            <a:ext cx="2633712" cy="73743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mc:Choice Requires="p14">
      <p:transition spd="slow" p14:dur="2600">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23.png"/><Relationship Id="rId5" Type="http://schemas.openxmlformats.org/officeDocument/2006/relationships/image" Target="../media/image30.png"/><Relationship Id="rId6"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9.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35.png"/><Relationship Id="rId5"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hyperlink" Target="https://mirror.downloadvn.com/apache/kafka/2.7.0/kafka_2.13-2.7.0.tgz"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38.png"/><Relationship Id="rId5"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
          <p:cNvSpPr txBox="1"/>
          <p:nvPr/>
        </p:nvSpPr>
        <p:spPr>
          <a:xfrm>
            <a:off x="693541" y="1588322"/>
            <a:ext cx="7772400" cy="1203600"/>
          </a:xfrm>
          <a:prstGeom prst="rect">
            <a:avLst/>
          </a:prstGeom>
          <a:noFill/>
          <a:ln>
            <a:noFill/>
          </a:ln>
        </p:spPr>
        <p:txBody>
          <a:bodyPr anchorCtr="0" anchor="ctr" bIns="37250" lIns="74525" spcFirstLastPara="1" rIns="74525" wrap="square" tIns="37250">
            <a:noAutofit/>
          </a:bodyPr>
          <a:lstStyle/>
          <a:p>
            <a:pPr indent="0" lvl="0" marL="0" marR="0" rtl="0" algn="ctr">
              <a:lnSpc>
                <a:spcPct val="100000"/>
              </a:lnSpc>
              <a:spcBef>
                <a:spcPts val="0"/>
              </a:spcBef>
              <a:spcAft>
                <a:spcPts val="0"/>
              </a:spcAft>
              <a:buClr>
                <a:schemeClr val="lt1"/>
              </a:buClr>
              <a:buSzPts val="675"/>
              <a:buFont typeface="Montserrat"/>
              <a:buNone/>
            </a:pPr>
            <a:r>
              <a:rPr b="1" i="0" lang="en" sz="2700" u="none" cap="none" strike="noStrike">
                <a:solidFill>
                  <a:schemeClr val="lt1"/>
                </a:solidFill>
                <a:latin typeface="Montserrat"/>
                <a:ea typeface="Montserrat"/>
                <a:cs typeface="Montserrat"/>
                <a:sym typeface="Montserrat"/>
              </a:rPr>
              <a:t>Kafka In Microservices Architecture</a:t>
            </a:r>
            <a:endParaRPr b="0" i="0" sz="1400" u="none" cap="none" strike="noStrike">
              <a:solidFill>
                <a:srgbClr val="000000"/>
              </a:solidFill>
              <a:latin typeface="Arial"/>
              <a:ea typeface="Arial"/>
              <a:cs typeface="Arial"/>
              <a:sym typeface="Arial"/>
            </a:endParaRPr>
          </a:p>
        </p:txBody>
      </p:sp>
      <p:pic>
        <p:nvPicPr>
          <p:cNvPr id="57" name="Google Shape;57;p1"/>
          <p:cNvPicPr preferRelativeResize="0"/>
          <p:nvPr/>
        </p:nvPicPr>
        <p:blipFill rotWithShape="1">
          <a:blip r:embed="rId3">
            <a:alphaModFix/>
          </a:blip>
          <a:srcRect b="0" l="0" r="0" t="0"/>
          <a:stretch/>
        </p:blipFill>
        <p:spPr>
          <a:xfrm>
            <a:off x="3194100" y="627549"/>
            <a:ext cx="2769900" cy="775500"/>
          </a:xfrm>
          <a:prstGeom prst="rect">
            <a:avLst/>
          </a:prstGeom>
          <a:noFill/>
          <a:ln>
            <a:noFill/>
          </a:ln>
        </p:spPr>
      </p:pic>
      <p:sp>
        <p:nvSpPr>
          <p:cNvPr id="58" name="Google Shape;58;p1"/>
          <p:cNvSpPr/>
          <p:nvPr/>
        </p:nvSpPr>
        <p:spPr>
          <a:xfrm>
            <a:off x="2965825" y="3458399"/>
            <a:ext cx="6329100" cy="1065300"/>
          </a:xfrm>
          <a:prstGeom prst="rect">
            <a:avLst/>
          </a:prstGeom>
          <a:solidFill>
            <a:srgbClr val="87A7B7"/>
          </a:solidFill>
          <a:ln>
            <a:noFill/>
          </a:ln>
        </p:spPr>
        <p:txBody>
          <a:bodyPr anchorCtr="0" anchor="ctr" bIns="37250" lIns="74525" spcFirstLastPara="1" rIns="74525" wrap="square" tIns="37250">
            <a:noAutofit/>
          </a:bodyPr>
          <a:lstStyle/>
          <a:p>
            <a:pPr indent="0" lvl="0" marL="0" marR="0" rtl="0" algn="ctr">
              <a:lnSpc>
                <a:spcPct val="100000"/>
              </a:lnSpc>
              <a:spcBef>
                <a:spcPts val="0"/>
              </a:spcBef>
              <a:spcAft>
                <a:spcPts val="0"/>
              </a:spcAft>
              <a:buClr>
                <a:srgbClr val="000000"/>
              </a:buClr>
              <a:buSzPts val="1100"/>
              <a:buFont typeface="Arial"/>
              <a:buNone/>
            </a:pPr>
            <a:r>
              <a:t/>
            </a:r>
            <a:endParaRPr sz="1100">
              <a:solidFill>
                <a:schemeClr val="lt1"/>
              </a:solidFill>
            </a:endParaRPr>
          </a:p>
        </p:txBody>
      </p:sp>
      <p:sp>
        <p:nvSpPr>
          <p:cNvPr id="59" name="Google Shape;59;p1"/>
          <p:cNvSpPr txBox="1"/>
          <p:nvPr/>
        </p:nvSpPr>
        <p:spPr>
          <a:xfrm>
            <a:off x="3194100" y="3567650"/>
            <a:ext cx="5603400" cy="422700"/>
          </a:xfrm>
          <a:prstGeom prst="rect">
            <a:avLst/>
          </a:prstGeom>
          <a:noFill/>
          <a:ln>
            <a:noFill/>
          </a:ln>
        </p:spPr>
        <p:txBody>
          <a:bodyPr anchorCtr="0" anchor="t" bIns="37250" lIns="74525" spcFirstLastPara="1" rIns="74525" wrap="square" tIns="37250">
            <a:noAutofit/>
          </a:bodyPr>
          <a:lstStyle/>
          <a:p>
            <a:pPr indent="0" lvl="0" marL="0" marR="0" rtl="0" algn="l">
              <a:lnSpc>
                <a:spcPct val="100000"/>
              </a:lnSpc>
              <a:spcBef>
                <a:spcPts val="0"/>
              </a:spcBef>
              <a:spcAft>
                <a:spcPts val="0"/>
              </a:spcAft>
              <a:buClr>
                <a:schemeClr val="lt1"/>
              </a:buClr>
              <a:buSzPts val="500"/>
              <a:buFont typeface="Arial"/>
              <a:buNone/>
            </a:pPr>
            <a:r>
              <a:rPr b="1" i="0" lang="en" sz="2000" u="none" cap="none" strike="noStrike">
                <a:solidFill>
                  <a:schemeClr val="lt1"/>
                </a:solidFill>
                <a:latin typeface="Montserrat"/>
                <a:ea typeface="Montserrat"/>
                <a:cs typeface="Montserrat"/>
                <a:sym typeface="Montserrat"/>
              </a:rPr>
              <a:t>Technical training </a:t>
            </a:r>
            <a:endParaRPr b="0" i="0" sz="1400" u="none" cap="none" strike="noStrike">
              <a:solidFill>
                <a:srgbClr val="000000"/>
              </a:solidFill>
              <a:latin typeface="Arial"/>
              <a:ea typeface="Arial"/>
              <a:cs typeface="Arial"/>
              <a:sym typeface="Arial"/>
            </a:endParaRPr>
          </a:p>
        </p:txBody>
      </p:sp>
      <p:sp>
        <p:nvSpPr>
          <p:cNvPr id="60" name="Google Shape;60;p1"/>
          <p:cNvSpPr txBox="1"/>
          <p:nvPr/>
        </p:nvSpPr>
        <p:spPr>
          <a:xfrm>
            <a:off x="6863526" y="3663225"/>
            <a:ext cx="2181300" cy="231600"/>
          </a:xfrm>
          <a:prstGeom prst="rect">
            <a:avLst/>
          </a:prstGeom>
          <a:noFill/>
          <a:ln>
            <a:noFill/>
          </a:ln>
        </p:spPr>
        <p:txBody>
          <a:bodyPr anchorCtr="0" anchor="t" bIns="37250" lIns="74525" spcFirstLastPara="1" rIns="74525" wrap="square" tIns="37250">
            <a:noAutofit/>
          </a:bodyPr>
          <a:lstStyle/>
          <a:p>
            <a:pPr indent="0" lvl="0" marL="0" marR="0" rtl="0" algn="l">
              <a:lnSpc>
                <a:spcPct val="100000"/>
              </a:lnSpc>
              <a:spcBef>
                <a:spcPts val="0"/>
              </a:spcBef>
              <a:spcAft>
                <a:spcPts val="0"/>
              </a:spcAft>
              <a:buClr>
                <a:schemeClr val="lt1"/>
              </a:buClr>
              <a:buSzPts val="275"/>
              <a:buFont typeface="Montserrat"/>
              <a:buNone/>
            </a:pPr>
            <a:r>
              <a:rPr b="0" i="0" lang="en" sz="1100" u="none" cap="none" strike="noStrike">
                <a:solidFill>
                  <a:schemeClr val="lt1"/>
                </a:solidFill>
                <a:latin typeface="Montserrat"/>
                <a:ea typeface="Montserrat"/>
                <a:cs typeface="Montserrat"/>
                <a:sym typeface="Montserrat"/>
              </a:rPr>
              <a:t>Ho Chi Minh</a:t>
            </a:r>
            <a:r>
              <a:rPr lang="en" sz="1100">
                <a:solidFill>
                  <a:schemeClr val="lt1"/>
                </a:solidFill>
                <a:latin typeface="Montserrat"/>
                <a:ea typeface="Montserrat"/>
                <a:cs typeface="Montserrat"/>
                <a:sym typeface="Montserrat"/>
              </a:rPr>
              <a:t> 22</a:t>
            </a:r>
            <a:r>
              <a:rPr b="0" i="0" lang="en" sz="1100" u="none" cap="none" strike="noStrike">
                <a:solidFill>
                  <a:schemeClr val="lt1"/>
                </a:solidFill>
                <a:latin typeface="Montserrat"/>
                <a:ea typeface="Montserrat"/>
                <a:cs typeface="Montserrat"/>
                <a:sym typeface="Montserrat"/>
              </a:rPr>
              <a:t> MAR 2021</a:t>
            </a:r>
            <a:endParaRPr b="0" i="0" sz="1400" u="none" cap="none" strike="noStrike">
              <a:solidFill>
                <a:srgbClr val="000000"/>
              </a:solidFill>
              <a:latin typeface="Arial"/>
              <a:ea typeface="Arial"/>
              <a:cs typeface="Arial"/>
              <a:sym typeface="Arial"/>
            </a:endParaRPr>
          </a:p>
        </p:txBody>
      </p:sp>
      <p:sp>
        <p:nvSpPr>
          <p:cNvPr id="61" name="Google Shape;61;p1"/>
          <p:cNvSpPr txBox="1"/>
          <p:nvPr/>
        </p:nvSpPr>
        <p:spPr>
          <a:xfrm>
            <a:off x="3266400" y="3894825"/>
            <a:ext cx="2181300" cy="514200"/>
          </a:xfrm>
          <a:prstGeom prst="rect">
            <a:avLst/>
          </a:prstGeom>
          <a:noFill/>
          <a:ln>
            <a:noFill/>
          </a:ln>
        </p:spPr>
        <p:txBody>
          <a:bodyPr anchorCtr="0" anchor="t" bIns="37250" lIns="74525" spcFirstLastPara="1" rIns="74525" wrap="square" tIns="37250">
            <a:noAutofit/>
          </a:bodyPr>
          <a:lstStyle/>
          <a:p>
            <a:pPr indent="0" lvl="0" marL="0" marR="0" rtl="0" algn="l">
              <a:lnSpc>
                <a:spcPct val="100000"/>
              </a:lnSpc>
              <a:spcBef>
                <a:spcPts val="0"/>
              </a:spcBef>
              <a:spcAft>
                <a:spcPts val="0"/>
              </a:spcAft>
              <a:buClr>
                <a:schemeClr val="lt1"/>
              </a:buClr>
              <a:buSzPts val="275"/>
              <a:buFont typeface="Montserrat"/>
              <a:buNone/>
            </a:pPr>
            <a:r>
              <a:rPr lang="en" sz="1100">
                <a:solidFill>
                  <a:schemeClr val="lt1"/>
                </a:solidFill>
                <a:latin typeface="Montserrat"/>
                <a:ea typeface="Montserrat"/>
                <a:cs typeface="Montserrat"/>
                <a:sym typeface="Montserrat"/>
              </a:rPr>
              <a:t>Thach Le Van</a:t>
            </a:r>
            <a:endParaRPr sz="1100">
              <a:solidFill>
                <a:schemeClr val="lt1"/>
              </a:solidFill>
              <a:latin typeface="Montserrat"/>
              <a:ea typeface="Montserrat"/>
              <a:cs typeface="Montserrat"/>
              <a:sym typeface="Montserrat"/>
            </a:endParaRPr>
          </a:p>
          <a:p>
            <a:pPr indent="0" lvl="0" marL="0" rtl="0" algn="l">
              <a:spcBef>
                <a:spcPts val="0"/>
              </a:spcBef>
              <a:spcAft>
                <a:spcPts val="0"/>
              </a:spcAft>
              <a:buClr>
                <a:schemeClr val="lt1"/>
              </a:buClr>
              <a:buSzPts val="275"/>
              <a:buFont typeface="Montserrat"/>
              <a:buNone/>
            </a:pPr>
            <a:r>
              <a:rPr lang="en" sz="1100">
                <a:solidFill>
                  <a:schemeClr val="lt1"/>
                </a:solidFill>
                <a:latin typeface="Montserrat"/>
                <a:ea typeface="Montserrat"/>
                <a:cs typeface="Montserrat"/>
                <a:sym typeface="Montserrat"/>
              </a:rPr>
              <a:t>Ahmad Maziz Bin Esa</a:t>
            </a:r>
            <a:endParaRPr sz="11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chemeClr val="lt1"/>
              </a:buClr>
              <a:buSzPts val="275"/>
              <a:buFont typeface="Montserrat"/>
              <a:buNone/>
            </a:pPr>
            <a:r>
              <a:rPr lang="en" sz="1100">
                <a:solidFill>
                  <a:schemeClr val="lt1"/>
                </a:solidFill>
                <a:latin typeface="Montserrat"/>
                <a:ea typeface="Montserrat"/>
                <a:cs typeface="Montserrat"/>
                <a:sym typeface="Montserrat"/>
              </a:rPr>
              <a:t>Hai Nguyen Ngoc</a:t>
            </a:r>
            <a:endParaRPr sz="1100">
              <a:solidFill>
                <a:schemeClr val="lt1"/>
              </a:solidFill>
              <a:latin typeface="Montserrat"/>
              <a:ea typeface="Montserrat"/>
              <a:cs typeface="Montserrat"/>
              <a:sym typeface="Montserrat"/>
            </a:endParaRPr>
          </a:p>
          <a:p>
            <a:pPr indent="0" lvl="0" marL="0" rtl="0" algn="l">
              <a:spcBef>
                <a:spcPts val="0"/>
              </a:spcBef>
              <a:spcAft>
                <a:spcPts val="0"/>
              </a:spcAft>
              <a:buClr>
                <a:schemeClr val="lt1"/>
              </a:buClr>
              <a:buSzPts val="275"/>
              <a:buFont typeface="Montserrat"/>
              <a:buNone/>
            </a:pPr>
            <a:r>
              <a:t/>
            </a:r>
            <a:endParaRPr sz="110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1"/>
          <p:cNvSpPr txBox="1"/>
          <p:nvPr>
            <p:ph type="title"/>
          </p:nvPr>
        </p:nvSpPr>
        <p:spPr>
          <a:xfrm>
            <a:off x="457200" y="62623"/>
            <a:ext cx="8229600" cy="389700"/>
          </a:xfrm>
          <a:prstGeom prst="rect">
            <a:avLst/>
          </a:prstGeom>
          <a:noFill/>
          <a:ln>
            <a:noFill/>
          </a:ln>
        </p:spPr>
        <p:txBody>
          <a:bodyPr anchorCtr="0" anchor="t" bIns="74525" lIns="74525" spcFirstLastPara="1" rIns="74525" wrap="square" tIns="74525">
            <a:noAutofit/>
          </a:bodyPr>
          <a:lstStyle/>
          <a:p>
            <a:pPr indent="0" lvl="0" marL="0" marR="0" rtl="0" algn="ctr">
              <a:lnSpc>
                <a:spcPct val="100000"/>
              </a:lnSpc>
              <a:spcBef>
                <a:spcPts val="0"/>
              </a:spcBef>
              <a:spcAft>
                <a:spcPts val="0"/>
              </a:spcAft>
              <a:buClr>
                <a:schemeClr val="dk1"/>
              </a:buClr>
              <a:buSzPts val="250"/>
              <a:buFont typeface="Montserrat"/>
              <a:buNone/>
            </a:pPr>
            <a:r>
              <a:rPr lang="en" sz="1450">
                <a:solidFill>
                  <a:srgbClr val="333333"/>
                </a:solidFill>
                <a:highlight>
                  <a:srgbClr val="FCFCFC"/>
                </a:highlight>
                <a:latin typeface="Roboto"/>
                <a:ea typeface="Roboto"/>
                <a:cs typeface="Roboto"/>
                <a:sym typeface="Roboto"/>
              </a:rPr>
              <a:t>Kafka Fundamentals</a:t>
            </a:r>
            <a:endParaRPr sz="1400"/>
          </a:p>
        </p:txBody>
      </p:sp>
      <p:pic>
        <p:nvPicPr>
          <p:cNvPr id="138" name="Google Shape;138;p11"/>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139" name="Google Shape;139;p11"/>
          <p:cNvSpPr txBox="1"/>
          <p:nvPr>
            <p:ph idx="1" type="body"/>
          </p:nvPr>
        </p:nvSpPr>
        <p:spPr>
          <a:xfrm>
            <a:off x="308250" y="545863"/>
            <a:ext cx="8527500" cy="2174700"/>
          </a:xfrm>
          <a:prstGeom prst="rect">
            <a:avLst/>
          </a:prstGeom>
          <a:noFill/>
          <a:ln>
            <a:noFill/>
          </a:ln>
        </p:spPr>
        <p:txBody>
          <a:bodyPr anchorCtr="0" anchor="t" bIns="37250" lIns="74525" spcFirstLastPara="1" rIns="74525" wrap="square" tIns="37250">
            <a:noAutofit/>
          </a:bodyPr>
          <a:lstStyle/>
          <a:p>
            <a:pPr indent="0" lvl="0" marL="0" rtl="0" algn="l">
              <a:lnSpc>
                <a:spcPct val="200000"/>
              </a:lnSpc>
              <a:spcBef>
                <a:spcPts val="1200"/>
              </a:spcBef>
              <a:spcAft>
                <a:spcPts val="0"/>
              </a:spcAft>
              <a:buSzPts val="1600"/>
              <a:buNone/>
            </a:pPr>
            <a:r>
              <a:rPr b="1" lang="en" sz="1200">
                <a:solidFill>
                  <a:schemeClr val="dk1"/>
                </a:solidFill>
                <a:latin typeface="Arial"/>
                <a:ea typeface="Arial"/>
                <a:cs typeface="Arial"/>
                <a:sym typeface="Arial"/>
              </a:rPr>
              <a:t>Brokers</a:t>
            </a:r>
            <a:r>
              <a:rPr lang="en" sz="1200">
                <a:solidFill>
                  <a:schemeClr val="dk1"/>
                </a:solidFill>
                <a:latin typeface="Arial"/>
                <a:ea typeface="Arial"/>
                <a:cs typeface="Arial"/>
                <a:sym typeface="Arial"/>
              </a:rPr>
              <a:t> </a:t>
            </a:r>
            <a:endParaRPr sz="1200">
              <a:solidFill>
                <a:schemeClr val="dk1"/>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Brokers are simple system responsible for maintaining the published data. Each broker may have zero or more partitions per topic. Assume, if there are N partitions in a topic and N number of brokers, each broker will have one partition.</a:t>
            </a:r>
            <a:endParaRPr sz="12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sz="1200">
              <a:solidFill>
                <a:schemeClr val="dk1"/>
              </a:solidFill>
              <a:latin typeface="Arial"/>
              <a:ea typeface="Arial"/>
              <a:cs typeface="Arial"/>
              <a:sym typeface="Arial"/>
            </a:endParaRPr>
          </a:p>
          <a:p>
            <a:pPr indent="0" lvl="0" marL="457200" rtl="0" algn="l">
              <a:lnSpc>
                <a:spcPct val="115000"/>
              </a:lnSpc>
              <a:spcBef>
                <a:spcPts val="400"/>
              </a:spcBef>
              <a:spcAft>
                <a:spcPts val="0"/>
              </a:spcAft>
              <a:buSzPts val="1600"/>
              <a:buNone/>
            </a:pPr>
            <a:r>
              <a:t/>
            </a:r>
            <a:endParaRPr sz="1200">
              <a:solidFill>
                <a:schemeClr val="dk1"/>
              </a:solidFill>
              <a:latin typeface="Arial"/>
              <a:ea typeface="Arial"/>
              <a:cs typeface="Arial"/>
              <a:sym typeface="Arial"/>
            </a:endParaRPr>
          </a:p>
          <a:p>
            <a:pPr indent="0" lvl="0" marL="0" rtl="0" algn="l">
              <a:lnSpc>
                <a:spcPct val="115000"/>
              </a:lnSpc>
              <a:spcBef>
                <a:spcPts val="4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lnSpc>
                <a:spcPct val="200000"/>
              </a:lnSpc>
              <a:spcBef>
                <a:spcPts val="1200"/>
              </a:spcBef>
              <a:spcAft>
                <a:spcPts val="0"/>
              </a:spcAft>
              <a:buSzPts val="1600"/>
              <a:buNone/>
            </a:pPr>
            <a:r>
              <a:t/>
            </a:r>
            <a:endParaRPr sz="1200">
              <a:solidFill>
                <a:schemeClr val="dk1"/>
              </a:solidFill>
              <a:highlight>
                <a:srgbClr val="FFFFFF"/>
              </a:highlight>
              <a:latin typeface="Arial"/>
              <a:ea typeface="Arial"/>
              <a:cs typeface="Arial"/>
              <a:sym typeface="Arial"/>
            </a:endParaRPr>
          </a:p>
          <a:p>
            <a:pPr indent="0" lvl="0" marL="0" rtl="0" algn="l">
              <a:lnSpc>
                <a:spcPct val="200000"/>
              </a:lnSpc>
              <a:spcBef>
                <a:spcPts val="1200"/>
              </a:spcBef>
              <a:spcAft>
                <a:spcPts val="0"/>
              </a:spcAft>
              <a:buSzPts val="1600"/>
              <a:buNone/>
            </a:pPr>
            <a:r>
              <a:t/>
            </a:r>
            <a:endParaRPr sz="1200">
              <a:solidFill>
                <a:schemeClr val="dk1"/>
              </a:solidFill>
              <a:latin typeface="Arial"/>
              <a:ea typeface="Arial"/>
              <a:cs typeface="Arial"/>
              <a:sym typeface="Arial"/>
            </a:endParaRPr>
          </a:p>
        </p:txBody>
      </p:sp>
      <p:pic>
        <p:nvPicPr>
          <p:cNvPr id="140" name="Google Shape;140;p11"/>
          <p:cNvPicPr preferRelativeResize="0"/>
          <p:nvPr/>
        </p:nvPicPr>
        <p:blipFill rotWithShape="1">
          <a:blip r:embed="rId4">
            <a:alphaModFix/>
          </a:blip>
          <a:srcRect b="0" l="0" r="0" t="0"/>
          <a:stretch/>
        </p:blipFill>
        <p:spPr>
          <a:xfrm>
            <a:off x="2375625" y="1983375"/>
            <a:ext cx="3640200" cy="2246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2"/>
          <p:cNvSpPr txBox="1"/>
          <p:nvPr>
            <p:ph type="title"/>
          </p:nvPr>
        </p:nvSpPr>
        <p:spPr>
          <a:xfrm>
            <a:off x="457200" y="62623"/>
            <a:ext cx="8229600" cy="389700"/>
          </a:xfrm>
          <a:prstGeom prst="rect">
            <a:avLst/>
          </a:prstGeom>
          <a:noFill/>
          <a:ln>
            <a:noFill/>
          </a:ln>
        </p:spPr>
        <p:txBody>
          <a:bodyPr anchorCtr="0" anchor="t" bIns="74525" lIns="74525" spcFirstLastPara="1" rIns="74525" wrap="square" tIns="74525">
            <a:noAutofit/>
          </a:bodyPr>
          <a:lstStyle/>
          <a:p>
            <a:pPr indent="0" lvl="0" marL="0" marR="0" rtl="0" algn="ctr">
              <a:lnSpc>
                <a:spcPct val="100000"/>
              </a:lnSpc>
              <a:spcBef>
                <a:spcPts val="0"/>
              </a:spcBef>
              <a:spcAft>
                <a:spcPts val="0"/>
              </a:spcAft>
              <a:buClr>
                <a:schemeClr val="dk1"/>
              </a:buClr>
              <a:buSzPts val="250"/>
              <a:buFont typeface="Montserrat"/>
              <a:buNone/>
            </a:pPr>
            <a:r>
              <a:rPr lang="en" sz="1450">
                <a:solidFill>
                  <a:srgbClr val="333333"/>
                </a:solidFill>
                <a:highlight>
                  <a:srgbClr val="FCFCFC"/>
                </a:highlight>
                <a:latin typeface="Roboto"/>
                <a:ea typeface="Roboto"/>
                <a:cs typeface="Roboto"/>
                <a:sym typeface="Roboto"/>
              </a:rPr>
              <a:t>Kafka Fundamentals</a:t>
            </a:r>
            <a:endParaRPr sz="1400"/>
          </a:p>
        </p:txBody>
      </p:sp>
      <p:pic>
        <p:nvPicPr>
          <p:cNvPr id="147" name="Google Shape;147;p12"/>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148" name="Google Shape;148;p12"/>
          <p:cNvSpPr txBox="1"/>
          <p:nvPr>
            <p:ph idx="1" type="body"/>
          </p:nvPr>
        </p:nvSpPr>
        <p:spPr>
          <a:xfrm>
            <a:off x="308250" y="545863"/>
            <a:ext cx="8527500" cy="2174700"/>
          </a:xfrm>
          <a:prstGeom prst="rect">
            <a:avLst/>
          </a:prstGeom>
          <a:noFill/>
          <a:ln>
            <a:noFill/>
          </a:ln>
        </p:spPr>
        <p:txBody>
          <a:bodyPr anchorCtr="0" anchor="t" bIns="37250" lIns="74525" spcFirstLastPara="1" rIns="74525" wrap="square" tIns="37250">
            <a:noAutofit/>
          </a:bodyPr>
          <a:lstStyle/>
          <a:p>
            <a:pPr indent="0" lvl="0" marL="0" rtl="0" algn="l">
              <a:lnSpc>
                <a:spcPct val="200000"/>
              </a:lnSpc>
              <a:spcBef>
                <a:spcPts val="1200"/>
              </a:spcBef>
              <a:spcAft>
                <a:spcPts val="0"/>
              </a:spcAft>
              <a:buSzPts val="1600"/>
              <a:buNone/>
            </a:pPr>
            <a:r>
              <a:rPr b="1" lang="en" sz="1200">
                <a:solidFill>
                  <a:schemeClr val="dk1"/>
                </a:solidFill>
                <a:latin typeface="Arial"/>
                <a:ea typeface="Arial"/>
                <a:cs typeface="Arial"/>
                <a:sym typeface="Arial"/>
              </a:rPr>
              <a:t>Replicas of partition</a:t>
            </a:r>
            <a:r>
              <a:rPr lang="en" sz="1200">
                <a:solidFill>
                  <a:schemeClr val="dk1"/>
                </a:solidFill>
                <a:latin typeface="Arial"/>
                <a:ea typeface="Arial"/>
                <a:cs typeface="Arial"/>
                <a:sym typeface="Arial"/>
              </a:rPr>
              <a:t> </a:t>
            </a:r>
            <a:endParaRPr sz="1200">
              <a:solidFill>
                <a:schemeClr val="dk1"/>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chemeClr val="dk1"/>
              </a:buClr>
              <a:buSzPts val="1200"/>
              <a:buFont typeface="Arial"/>
              <a:buChar char="●"/>
            </a:pPr>
            <a:r>
              <a:rPr lang="en" sz="1350">
                <a:solidFill>
                  <a:srgbClr val="333333"/>
                </a:solidFill>
                <a:highlight>
                  <a:srgbClr val="FFFFFF"/>
                </a:highlight>
                <a:latin typeface="Calibri"/>
                <a:ea typeface="Calibri"/>
                <a:cs typeface="Calibri"/>
                <a:sym typeface="Calibri"/>
              </a:rPr>
              <a:t>Kafka supports replication of partitions across brokers. The number of partitions (</a:t>
            </a:r>
            <a:r>
              <a:rPr b="1" lang="en" sz="1350">
                <a:solidFill>
                  <a:srgbClr val="333333"/>
                </a:solidFill>
                <a:latin typeface="Calibri"/>
                <a:ea typeface="Calibri"/>
                <a:cs typeface="Calibri"/>
                <a:sym typeface="Calibri"/>
              </a:rPr>
              <a:t>p</a:t>
            </a:r>
            <a:r>
              <a:rPr lang="en" sz="1350">
                <a:solidFill>
                  <a:srgbClr val="333333"/>
                </a:solidFill>
                <a:highlight>
                  <a:srgbClr val="FFFFFF"/>
                </a:highlight>
                <a:latin typeface="Calibri"/>
                <a:ea typeface="Calibri"/>
                <a:cs typeface="Calibri"/>
                <a:sym typeface="Calibri"/>
              </a:rPr>
              <a:t>) per topic &amp; the number of replicas (</a:t>
            </a:r>
            <a:r>
              <a:rPr b="1" lang="en" sz="1350">
                <a:solidFill>
                  <a:srgbClr val="333333"/>
                </a:solidFill>
                <a:latin typeface="Calibri"/>
                <a:ea typeface="Calibri"/>
                <a:cs typeface="Calibri"/>
                <a:sym typeface="Calibri"/>
              </a:rPr>
              <a:t>n</a:t>
            </a:r>
            <a:r>
              <a:rPr lang="en" sz="1350">
                <a:solidFill>
                  <a:srgbClr val="333333"/>
                </a:solidFill>
                <a:highlight>
                  <a:srgbClr val="FFFFFF"/>
                </a:highlight>
                <a:latin typeface="Calibri"/>
                <a:ea typeface="Calibri"/>
                <a:cs typeface="Calibri"/>
                <a:sym typeface="Calibri"/>
              </a:rPr>
              <a:t>) per partition can be configured. So, the total number of replicas per topic would be </a:t>
            </a:r>
            <a:r>
              <a:rPr i="1" lang="en" sz="1350">
                <a:solidFill>
                  <a:srgbClr val="333333"/>
                </a:solidFill>
                <a:latin typeface="Calibri"/>
                <a:ea typeface="Calibri"/>
                <a:cs typeface="Calibri"/>
                <a:sym typeface="Calibri"/>
              </a:rPr>
              <a:t>p x n</a:t>
            </a:r>
            <a:r>
              <a:rPr lang="en" sz="1350">
                <a:solidFill>
                  <a:srgbClr val="333333"/>
                </a:solidFill>
                <a:highlight>
                  <a:srgbClr val="FFFFFF"/>
                </a:highlight>
                <a:latin typeface="Calibri"/>
                <a:ea typeface="Calibri"/>
                <a:cs typeface="Calibri"/>
                <a:sym typeface="Calibri"/>
              </a:rPr>
              <a:t>. For every partition, one broker </a:t>
            </a:r>
            <a:r>
              <a:rPr lang="en" sz="1350">
                <a:solidFill>
                  <a:srgbClr val="333333"/>
                </a:solidFill>
                <a:highlight>
                  <a:srgbClr val="FFFFFF"/>
                </a:highlight>
                <a:latin typeface="Calibri"/>
                <a:ea typeface="Calibri"/>
                <a:cs typeface="Calibri"/>
                <a:sym typeface="Calibri"/>
              </a:rPr>
              <a:t>acts</a:t>
            </a:r>
            <a:r>
              <a:rPr lang="en" sz="1350">
                <a:solidFill>
                  <a:srgbClr val="333333"/>
                </a:solidFill>
                <a:highlight>
                  <a:srgbClr val="FFFFFF"/>
                </a:highlight>
                <a:latin typeface="Calibri"/>
                <a:ea typeface="Calibri"/>
                <a:cs typeface="Calibri"/>
                <a:sym typeface="Calibri"/>
              </a:rPr>
              <a:t> as a </a:t>
            </a:r>
            <a:r>
              <a:rPr i="1" lang="en" sz="1350">
                <a:solidFill>
                  <a:srgbClr val="333333"/>
                </a:solidFill>
                <a:latin typeface="Calibri"/>
                <a:ea typeface="Calibri"/>
                <a:cs typeface="Calibri"/>
                <a:sym typeface="Calibri"/>
              </a:rPr>
              <a:t>leader</a:t>
            </a:r>
            <a:r>
              <a:rPr lang="en" sz="1350">
                <a:solidFill>
                  <a:srgbClr val="333333"/>
                </a:solidFill>
                <a:highlight>
                  <a:srgbClr val="FFFFFF"/>
                </a:highlight>
                <a:latin typeface="Calibri"/>
                <a:ea typeface="Calibri"/>
                <a:cs typeface="Calibri"/>
                <a:sym typeface="Calibri"/>
              </a:rPr>
              <a:t>, and the other brokers act as its </a:t>
            </a:r>
            <a:r>
              <a:rPr i="1" lang="en" sz="1350">
                <a:solidFill>
                  <a:srgbClr val="333333"/>
                </a:solidFill>
                <a:latin typeface="Calibri"/>
                <a:ea typeface="Calibri"/>
                <a:cs typeface="Calibri"/>
                <a:sym typeface="Calibri"/>
              </a:rPr>
              <a:t>followers</a:t>
            </a:r>
            <a:r>
              <a:rPr lang="en" sz="1350">
                <a:solidFill>
                  <a:srgbClr val="333333"/>
                </a:solidFill>
                <a:highlight>
                  <a:srgbClr val="FFFFFF"/>
                </a:highlight>
                <a:latin typeface="Calibri"/>
                <a:ea typeface="Calibri"/>
                <a:cs typeface="Calibri"/>
                <a:sym typeface="Calibri"/>
              </a:rPr>
              <a:t>. Whenever the message is written to a partition, the leader persists this message to the partition’s replica(s) contained within the leader. The leader also makes sure that each one of the other brokers copy this message to the partition’s replica contained within them. In this way, kafka ensures that every message written to a partition is copied to all the replicas of that partition. Whenever a leader of a partition is disconnected, one of its followers is selected as a leader.</a:t>
            </a:r>
            <a:endParaRPr sz="1200">
              <a:solidFill>
                <a:schemeClr val="dk1"/>
              </a:solidFill>
              <a:latin typeface="Arial"/>
              <a:ea typeface="Arial"/>
              <a:cs typeface="Arial"/>
              <a:sym typeface="Arial"/>
            </a:endParaRPr>
          </a:p>
          <a:p>
            <a:pPr indent="0" lvl="0" marL="457200" rtl="0" algn="l">
              <a:lnSpc>
                <a:spcPct val="115000"/>
              </a:lnSpc>
              <a:spcBef>
                <a:spcPts val="400"/>
              </a:spcBef>
              <a:spcAft>
                <a:spcPts val="0"/>
              </a:spcAft>
              <a:buSzPts val="1600"/>
              <a:buNone/>
            </a:pPr>
            <a:r>
              <a:t/>
            </a:r>
            <a:endParaRPr sz="1200">
              <a:solidFill>
                <a:schemeClr val="dk1"/>
              </a:solidFill>
              <a:latin typeface="Arial"/>
              <a:ea typeface="Arial"/>
              <a:cs typeface="Arial"/>
              <a:sym typeface="Arial"/>
            </a:endParaRPr>
          </a:p>
          <a:p>
            <a:pPr indent="0" lvl="0" marL="0" rtl="0" algn="l">
              <a:lnSpc>
                <a:spcPct val="115000"/>
              </a:lnSpc>
              <a:spcBef>
                <a:spcPts val="400"/>
              </a:spcBef>
              <a:spcAft>
                <a:spcPts val="0"/>
              </a:spcAft>
              <a:buSzPts val="1600"/>
              <a:buNone/>
            </a:pPr>
            <a:r>
              <a:t/>
            </a:r>
            <a:endParaRPr sz="1100">
              <a:solidFill>
                <a:schemeClr val="dk1"/>
              </a:solidFill>
              <a:latin typeface="Arial"/>
              <a:ea typeface="Arial"/>
              <a:cs typeface="Arial"/>
              <a:sym typeface="Arial"/>
            </a:endParaRPr>
          </a:p>
          <a:p>
            <a:pPr indent="0" lvl="0" marL="0" rtl="0" algn="l">
              <a:lnSpc>
                <a:spcPct val="200000"/>
              </a:lnSpc>
              <a:spcBef>
                <a:spcPts val="1200"/>
              </a:spcBef>
              <a:spcAft>
                <a:spcPts val="0"/>
              </a:spcAft>
              <a:buSzPts val="1600"/>
              <a:buNone/>
            </a:pPr>
            <a:r>
              <a:t/>
            </a:r>
            <a:endParaRPr sz="1200">
              <a:solidFill>
                <a:schemeClr val="dk1"/>
              </a:solidFill>
              <a:highlight>
                <a:srgbClr val="FFFFFF"/>
              </a:highlight>
              <a:latin typeface="Arial"/>
              <a:ea typeface="Arial"/>
              <a:cs typeface="Arial"/>
              <a:sym typeface="Arial"/>
            </a:endParaRPr>
          </a:p>
          <a:p>
            <a:pPr indent="0" lvl="0" marL="0" rtl="0" algn="l">
              <a:lnSpc>
                <a:spcPct val="200000"/>
              </a:lnSpc>
              <a:spcBef>
                <a:spcPts val="1200"/>
              </a:spcBef>
              <a:spcAft>
                <a:spcPts val="0"/>
              </a:spcAft>
              <a:buSzPts val="1600"/>
              <a:buNone/>
            </a:pPr>
            <a:r>
              <a:t/>
            </a:r>
            <a:endParaRPr sz="1200">
              <a:solidFill>
                <a:schemeClr val="dk1"/>
              </a:solidFill>
              <a:latin typeface="Arial"/>
              <a:ea typeface="Arial"/>
              <a:cs typeface="Arial"/>
              <a:sym typeface="Arial"/>
            </a:endParaRPr>
          </a:p>
        </p:txBody>
      </p:sp>
      <p:pic>
        <p:nvPicPr>
          <p:cNvPr id="149" name="Google Shape;149;p12"/>
          <p:cNvPicPr preferRelativeResize="0"/>
          <p:nvPr/>
        </p:nvPicPr>
        <p:blipFill rotWithShape="1">
          <a:blip r:embed="rId4">
            <a:alphaModFix/>
          </a:blip>
          <a:srcRect b="0" l="2140" r="-2138" t="0"/>
          <a:stretch/>
        </p:blipFill>
        <p:spPr>
          <a:xfrm>
            <a:off x="2914300" y="2814126"/>
            <a:ext cx="3743826" cy="2249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3"/>
          <p:cNvSpPr txBox="1"/>
          <p:nvPr>
            <p:ph type="title"/>
          </p:nvPr>
        </p:nvSpPr>
        <p:spPr>
          <a:xfrm>
            <a:off x="457200" y="62623"/>
            <a:ext cx="8229600" cy="389700"/>
          </a:xfrm>
          <a:prstGeom prst="rect">
            <a:avLst/>
          </a:prstGeom>
          <a:noFill/>
          <a:ln>
            <a:noFill/>
          </a:ln>
        </p:spPr>
        <p:txBody>
          <a:bodyPr anchorCtr="0" anchor="t" bIns="74525" lIns="74525" spcFirstLastPara="1" rIns="74525" wrap="square" tIns="74525">
            <a:noAutofit/>
          </a:bodyPr>
          <a:lstStyle/>
          <a:p>
            <a:pPr indent="0" lvl="0" marL="0" marR="0" rtl="0" algn="ctr">
              <a:lnSpc>
                <a:spcPct val="100000"/>
              </a:lnSpc>
              <a:spcBef>
                <a:spcPts val="0"/>
              </a:spcBef>
              <a:spcAft>
                <a:spcPts val="0"/>
              </a:spcAft>
              <a:buClr>
                <a:schemeClr val="dk1"/>
              </a:buClr>
              <a:buSzPts val="250"/>
              <a:buFont typeface="Montserrat"/>
              <a:buNone/>
            </a:pPr>
            <a:r>
              <a:rPr lang="en" sz="1450">
                <a:solidFill>
                  <a:srgbClr val="333333"/>
                </a:solidFill>
                <a:highlight>
                  <a:srgbClr val="FCFCFC"/>
                </a:highlight>
                <a:latin typeface="Roboto"/>
                <a:ea typeface="Roboto"/>
                <a:cs typeface="Roboto"/>
                <a:sym typeface="Roboto"/>
              </a:rPr>
              <a:t>Kafka Fundamentals</a:t>
            </a:r>
            <a:endParaRPr sz="1400"/>
          </a:p>
        </p:txBody>
      </p:sp>
      <p:pic>
        <p:nvPicPr>
          <p:cNvPr id="156" name="Google Shape;156;p13"/>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157" name="Google Shape;157;p13"/>
          <p:cNvSpPr txBox="1"/>
          <p:nvPr>
            <p:ph idx="1" type="body"/>
          </p:nvPr>
        </p:nvSpPr>
        <p:spPr>
          <a:xfrm>
            <a:off x="308250" y="432545"/>
            <a:ext cx="8527500" cy="1345500"/>
          </a:xfrm>
          <a:prstGeom prst="rect">
            <a:avLst/>
          </a:prstGeom>
          <a:noFill/>
          <a:ln>
            <a:noFill/>
          </a:ln>
        </p:spPr>
        <p:txBody>
          <a:bodyPr anchorCtr="0" anchor="t" bIns="37250" lIns="74525" spcFirstLastPara="1" rIns="74525" wrap="square" tIns="37250">
            <a:noAutofit/>
          </a:bodyPr>
          <a:lstStyle/>
          <a:p>
            <a:pPr indent="0" lvl="0" marL="0" rtl="0" algn="l">
              <a:lnSpc>
                <a:spcPct val="200000"/>
              </a:lnSpc>
              <a:spcBef>
                <a:spcPts val="1200"/>
              </a:spcBef>
              <a:spcAft>
                <a:spcPts val="0"/>
              </a:spcAft>
              <a:buSzPts val="1600"/>
              <a:buNone/>
            </a:pPr>
            <a:r>
              <a:rPr b="1" lang="en" sz="1450">
                <a:solidFill>
                  <a:schemeClr val="dk1"/>
                </a:solidFill>
                <a:latin typeface="Arial"/>
                <a:ea typeface="Arial"/>
                <a:cs typeface="Arial"/>
                <a:sym typeface="Arial"/>
              </a:rPr>
              <a:t>Kafka Cluster</a:t>
            </a:r>
            <a:r>
              <a:rPr lang="en" sz="1450">
                <a:solidFill>
                  <a:schemeClr val="dk1"/>
                </a:solidFill>
                <a:latin typeface="Arial"/>
                <a:ea typeface="Arial"/>
                <a:cs typeface="Arial"/>
                <a:sym typeface="Arial"/>
              </a:rPr>
              <a:t> </a:t>
            </a:r>
            <a:endParaRPr sz="1450">
              <a:solidFill>
                <a:schemeClr val="dk1"/>
              </a:solidFill>
              <a:highlight>
                <a:srgbClr val="FFFFFF"/>
              </a:highlight>
              <a:latin typeface="Arial"/>
              <a:ea typeface="Arial"/>
              <a:cs typeface="Arial"/>
              <a:sym typeface="Arial"/>
            </a:endParaRPr>
          </a:p>
          <a:p>
            <a:pPr indent="-320675" lvl="0" marL="457200" rtl="0" algn="l">
              <a:lnSpc>
                <a:spcPct val="115000"/>
              </a:lnSpc>
              <a:spcBef>
                <a:spcPts val="0"/>
              </a:spcBef>
              <a:spcAft>
                <a:spcPts val="0"/>
              </a:spcAft>
              <a:buClr>
                <a:schemeClr val="dk1"/>
              </a:buClr>
              <a:buSzPts val="1450"/>
              <a:buFont typeface="Arial"/>
              <a:buChar char="●"/>
            </a:pPr>
            <a:r>
              <a:rPr lang="en" sz="1450">
                <a:solidFill>
                  <a:schemeClr val="dk1"/>
                </a:solidFill>
                <a:highlight>
                  <a:srgbClr val="FFFFFF"/>
                </a:highlight>
                <a:latin typeface="Arial"/>
                <a:ea typeface="Arial"/>
                <a:cs typeface="Arial"/>
                <a:sym typeface="Arial"/>
              </a:rPr>
              <a:t>Kafka’s having more than one broker are called as Kafka cluster. A Kafka cluster can be expanded without downtime. These clusters are used to manage the persistence and replication of message data</a:t>
            </a:r>
            <a:r>
              <a:rPr lang="en" sz="1450">
                <a:solidFill>
                  <a:srgbClr val="333333"/>
                </a:solidFill>
                <a:highlight>
                  <a:srgbClr val="FFFFFF"/>
                </a:highlight>
                <a:latin typeface="Calibri"/>
                <a:ea typeface="Calibri"/>
                <a:cs typeface="Calibri"/>
                <a:sym typeface="Calibri"/>
              </a:rPr>
              <a:t>.</a:t>
            </a:r>
            <a:endParaRPr sz="1450">
              <a:solidFill>
                <a:schemeClr val="dk1"/>
              </a:solidFill>
              <a:latin typeface="Arial"/>
              <a:ea typeface="Arial"/>
              <a:cs typeface="Arial"/>
              <a:sym typeface="Arial"/>
            </a:endParaRPr>
          </a:p>
          <a:p>
            <a:pPr indent="0" lvl="0" marL="0" rtl="0" algn="l">
              <a:lnSpc>
                <a:spcPct val="200000"/>
              </a:lnSpc>
              <a:spcBef>
                <a:spcPts val="1200"/>
              </a:spcBef>
              <a:spcAft>
                <a:spcPts val="0"/>
              </a:spcAft>
              <a:buSzPts val="1600"/>
              <a:buNone/>
            </a:pPr>
            <a:r>
              <a:t/>
            </a:r>
            <a:endParaRPr sz="1450">
              <a:solidFill>
                <a:schemeClr val="dk1"/>
              </a:solidFill>
              <a:latin typeface="Arial"/>
              <a:ea typeface="Arial"/>
              <a:cs typeface="Arial"/>
              <a:sym typeface="Arial"/>
            </a:endParaRPr>
          </a:p>
        </p:txBody>
      </p:sp>
      <p:pic>
        <p:nvPicPr>
          <p:cNvPr id="158" name="Google Shape;158;p13"/>
          <p:cNvPicPr preferRelativeResize="0"/>
          <p:nvPr/>
        </p:nvPicPr>
        <p:blipFill rotWithShape="1">
          <a:blip r:embed="rId4">
            <a:alphaModFix/>
          </a:blip>
          <a:srcRect b="0" l="0" r="0" t="0"/>
          <a:stretch/>
        </p:blipFill>
        <p:spPr>
          <a:xfrm>
            <a:off x="4475350" y="1814783"/>
            <a:ext cx="4612735" cy="2947329"/>
          </a:xfrm>
          <a:prstGeom prst="rect">
            <a:avLst/>
          </a:prstGeom>
          <a:noFill/>
          <a:ln>
            <a:noFill/>
          </a:ln>
        </p:spPr>
      </p:pic>
      <p:pic>
        <p:nvPicPr>
          <p:cNvPr id="159" name="Google Shape;159;p13"/>
          <p:cNvPicPr preferRelativeResize="0"/>
          <p:nvPr/>
        </p:nvPicPr>
        <p:blipFill rotWithShape="1">
          <a:blip r:embed="rId5">
            <a:alphaModFix/>
          </a:blip>
          <a:srcRect b="0" l="0" r="0" t="0"/>
          <a:stretch/>
        </p:blipFill>
        <p:spPr>
          <a:xfrm>
            <a:off x="239950" y="1931424"/>
            <a:ext cx="4235399" cy="2431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4"/>
          <p:cNvSpPr txBox="1"/>
          <p:nvPr>
            <p:ph type="title"/>
          </p:nvPr>
        </p:nvSpPr>
        <p:spPr>
          <a:xfrm>
            <a:off x="457200" y="62623"/>
            <a:ext cx="8229600" cy="389700"/>
          </a:xfrm>
          <a:prstGeom prst="rect">
            <a:avLst/>
          </a:prstGeom>
          <a:noFill/>
          <a:ln>
            <a:noFill/>
          </a:ln>
        </p:spPr>
        <p:txBody>
          <a:bodyPr anchorCtr="0" anchor="t" bIns="74525" lIns="74525" spcFirstLastPara="1" rIns="74525" wrap="square" tIns="74525">
            <a:noAutofit/>
          </a:bodyPr>
          <a:lstStyle/>
          <a:p>
            <a:pPr indent="0" lvl="0" marL="0" marR="0" rtl="0" algn="ctr">
              <a:lnSpc>
                <a:spcPct val="100000"/>
              </a:lnSpc>
              <a:spcBef>
                <a:spcPts val="0"/>
              </a:spcBef>
              <a:spcAft>
                <a:spcPts val="0"/>
              </a:spcAft>
              <a:buClr>
                <a:schemeClr val="dk1"/>
              </a:buClr>
              <a:buSzPts val="250"/>
              <a:buFont typeface="Montserrat"/>
              <a:buNone/>
            </a:pPr>
            <a:r>
              <a:rPr lang="en" sz="1450">
                <a:solidFill>
                  <a:srgbClr val="333333"/>
                </a:solidFill>
                <a:highlight>
                  <a:srgbClr val="FCFCFC"/>
                </a:highlight>
                <a:latin typeface="Roboto"/>
                <a:ea typeface="Roboto"/>
                <a:cs typeface="Roboto"/>
                <a:sym typeface="Roboto"/>
              </a:rPr>
              <a:t>Kafka Fundamentals</a:t>
            </a:r>
            <a:endParaRPr sz="1400"/>
          </a:p>
        </p:txBody>
      </p:sp>
      <p:pic>
        <p:nvPicPr>
          <p:cNvPr id="166" name="Google Shape;166;p14"/>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167" name="Google Shape;167;p14"/>
          <p:cNvSpPr txBox="1"/>
          <p:nvPr>
            <p:ph idx="1" type="body"/>
          </p:nvPr>
        </p:nvSpPr>
        <p:spPr>
          <a:xfrm>
            <a:off x="308250" y="545870"/>
            <a:ext cx="8527500" cy="1345500"/>
          </a:xfrm>
          <a:prstGeom prst="rect">
            <a:avLst/>
          </a:prstGeom>
          <a:noFill/>
          <a:ln>
            <a:noFill/>
          </a:ln>
        </p:spPr>
        <p:txBody>
          <a:bodyPr anchorCtr="0" anchor="t" bIns="37250" lIns="74525" spcFirstLastPara="1" rIns="74525" wrap="square" tIns="37250">
            <a:noAutofit/>
          </a:bodyPr>
          <a:lstStyle/>
          <a:p>
            <a:pPr indent="0" lvl="0" marL="0" rtl="0" algn="l">
              <a:lnSpc>
                <a:spcPct val="200000"/>
              </a:lnSpc>
              <a:spcBef>
                <a:spcPts val="1200"/>
              </a:spcBef>
              <a:spcAft>
                <a:spcPts val="0"/>
              </a:spcAft>
              <a:buSzPts val="1600"/>
              <a:buNone/>
            </a:pPr>
            <a:r>
              <a:rPr b="1" lang="en" sz="1450">
                <a:solidFill>
                  <a:schemeClr val="dk1"/>
                </a:solidFill>
                <a:latin typeface="Arial"/>
                <a:ea typeface="Arial"/>
                <a:cs typeface="Arial"/>
                <a:sym typeface="Arial"/>
              </a:rPr>
              <a:t>Producers</a:t>
            </a:r>
            <a:r>
              <a:rPr lang="en" sz="1450">
                <a:solidFill>
                  <a:schemeClr val="dk1"/>
                </a:solidFill>
                <a:latin typeface="Arial"/>
                <a:ea typeface="Arial"/>
                <a:cs typeface="Arial"/>
                <a:sym typeface="Arial"/>
              </a:rPr>
              <a:t> </a:t>
            </a:r>
            <a:endParaRPr sz="1450">
              <a:solidFill>
                <a:schemeClr val="dk1"/>
              </a:solidFill>
              <a:highlight>
                <a:srgbClr val="FFFFFF"/>
              </a:highlight>
              <a:latin typeface="Arial"/>
              <a:ea typeface="Arial"/>
              <a:cs typeface="Arial"/>
              <a:sym typeface="Arial"/>
            </a:endParaRPr>
          </a:p>
          <a:p>
            <a:pPr indent="-320675" lvl="0" marL="457200" rtl="0" algn="l">
              <a:lnSpc>
                <a:spcPct val="115000"/>
              </a:lnSpc>
              <a:spcBef>
                <a:spcPts val="0"/>
              </a:spcBef>
              <a:spcAft>
                <a:spcPts val="0"/>
              </a:spcAft>
              <a:buClr>
                <a:schemeClr val="dk1"/>
              </a:buClr>
              <a:buSzPts val="1450"/>
              <a:buFont typeface="Arial"/>
              <a:buChar char="●"/>
            </a:pPr>
            <a:r>
              <a:rPr lang="en" sz="1450">
                <a:solidFill>
                  <a:schemeClr val="dk1"/>
                </a:solidFill>
                <a:highlight>
                  <a:srgbClr val="FFFFFF"/>
                </a:highlight>
                <a:latin typeface="Arial"/>
                <a:ea typeface="Arial"/>
                <a:cs typeface="Arial"/>
                <a:sym typeface="Arial"/>
              </a:rPr>
              <a:t>Producers are the publisher of messages to one or more Kafka topics. Producers send data to Kafka brokers. Every time a producer publishes a message to a broker, the broker simply appends the message to the last segment file. Actually, the message will be appended to a partition. Producer can also send messages to a partition of their choice</a:t>
            </a:r>
            <a:r>
              <a:rPr lang="en" sz="1450">
                <a:solidFill>
                  <a:srgbClr val="333333"/>
                </a:solidFill>
                <a:highlight>
                  <a:srgbClr val="FFFFFF"/>
                </a:highlight>
                <a:latin typeface="Calibri"/>
                <a:ea typeface="Calibri"/>
                <a:cs typeface="Calibri"/>
                <a:sym typeface="Calibri"/>
              </a:rPr>
              <a:t>.</a:t>
            </a:r>
            <a:endParaRPr sz="1450">
              <a:solidFill>
                <a:schemeClr val="dk1"/>
              </a:solidFill>
              <a:latin typeface="Arial"/>
              <a:ea typeface="Arial"/>
              <a:cs typeface="Arial"/>
              <a:sym typeface="Arial"/>
            </a:endParaRPr>
          </a:p>
          <a:p>
            <a:pPr indent="0" lvl="0" marL="0" rtl="0" algn="l">
              <a:lnSpc>
                <a:spcPct val="200000"/>
              </a:lnSpc>
              <a:spcBef>
                <a:spcPts val="1200"/>
              </a:spcBef>
              <a:spcAft>
                <a:spcPts val="0"/>
              </a:spcAft>
              <a:buSzPts val="1600"/>
              <a:buNone/>
            </a:pPr>
            <a:r>
              <a:t/>
            </a:r>
            <a:endParaRPr sz="1450">
              <a:solidFill>
                <a:schemeClr val="dk1"/>
              </a:solidFill>
              <a:latin typeface="Arial"/>
              <a:ea typeface="Arial"/>
              <a:cs typeface="Arial"/>
              <a:sym typeface="Arial"/>
            </a:endParaRPr>
          </a:p>
        </p:txBody>
      </p:sp>
      <p:pic>
        <p:nvPicPr>
          <p:cNvPr id="168" name="Google Shape;168;p14"/>
          <p:cNvPicPr preferRelativeResize="0"/>
          <p:nvPr/>
        </p:nvPicPr>
        <p:blipFill rotWithShape="1">
          <a:blip r:embed="rId4">
            <a:alphaModFix/>
          </a:blip>
          <a:srcRect b="0" l="0" r="0" t="0"/>
          <a:stretch/>
        </p:blipFill>
        <p:spPr>
          <a:xfrm>
            <a:off x="2177800" y="2147395"/>
            <a:ext cx="4313166" cy="294733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5"/>
          <p:cNvSpPr txBox="1"/>
          <p:nvPr>
            <p:ph type="title"/>
          </p:nvPr>
        </p:nvSpPr>
        <p:spPr>
          <a:xfrm>
            <a:off x="457200" y="62623"/>
            <a:ext cx="8229600" cy="389700"/>
          </a:xfrm>
          <a:prstGeom prst="rect">
            <a:avLst/>
          </a:prstGeom>
          <a:noFill/>
          <a:ln>
            <a:noFill/>
          </a:ln>
        </p:spPr>
        <p:txBody>
          <a:bodyPr anchorCtr="0" anchor="t" bIns="74525" lIns="74525" spcFirstLastPara="1" rIns="74525" wrap="square" tIns="74525">
            <a:noAutofit/>
          </a:bodyPr>
          <a:lstStyle/>
          <a:p>
            <a:pPr indent="0" lvl="0" marL="0" marR="0" rtl="0" algn="ctr">
              <a:lnSpc>
                <a:spcPct val="100000"/>
              </a:lnSpc>
              <a:spcBef>
                <a:spcPts val="0"/>
              </a:spcBef>
              <a:spcAft>
                <a:spcPts val="0"/>
              </a:spcAft>
              <a:buClr>
                <a:schemeClr val="dk1"/>
              </a:buClr>
              <a:buSzPts val="250"/>
              <a:buFont typeface="Montserrat"/>
              <a:buNone/>
            </a:pPr>
            <a:r>
              <a:rPr lang="en" sz="1450">
                <a:solidFill>
                  <a:srgbClr val="333333"/>
                </a:solidFill>
                <a:highlight>
                  <a:srgbClr val="FCFCFC"/>
                </a:highlight>
                <a:latin typeface="Roboto"/>
                <a:ea typeface="Roboto"/>
                <a:cs typeface="Roboto"/>
                <a:sym typeface="Roboto"/>
              </a:rPr>
              <a:t>Kafka Fundamentals</a:t>
            </a:r>
            <a:endParaRPr sz="1400"/>
          </a:p>
        </p:txBody>
      </p:sp>
      <p:pic>
        <p:nvPicPr>
          <p:cNvPr id="175" name="Google Shape;175;p15"/>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176" name="Google Shape;176;p15"/>
          <p:cNvSpPr txBox="1"/>
          <p:nvPr>
            <p:ph idx="1" type="body"/>
          </p:nvPr>
        </p:nvSpPr>
        <p:spPr>
          <a:xfrm>
            <a:off x="319900" y="938425"/>
            <a:ext cx="4398000" cy="3909900"/>
          </a:xfrm>
          <a:prstGeom prst="rect">
            <a:avLst/>
          </a:prstGeom>
          <a:noFill/>
          <a:ln>
            <a:noFill/>
          </a:ln>
        </p:spPr>
        <p:txBody>
          <a:bodyPr anchorCtr="0" anchor="t" bIns="37250" lIns="74525" spcFirstLastPara="1" rIns="74525" wrap="square" tIns="37250">
            <a:noAutofit/>
          </a:bodyPr>
          <a:lstStyle/>
          <a:p>
            <a:pPr indent="0" lvl="0" marL="0" rtl="0" algn="l">
              <a:lnSpc>
                <a:spcPct val="200000"/>
              </a:lnSpc>
              <a:spcBef>
                <a:spcPts val="1200"/>
              </a:spcBef>
              <a:spcAft>
                <a:spcPts val="0"/>
              </a:spcAft>
              <a:buSzPts val="1600"/>
              <a:buNone/>
            </a:pPr>
            <a:r>
              <a:rPr b="1" lang="en" sz="1450">
                <a:solidFill>
                  <a:schemeClr val="dk1"/>
                </a:solidFill>
                <a:latin typeface="Arial"/>
                <a:ea typeface="Arial"/>
                <a:cs typeface="Arial"/>
                <a:sym typeface="Arial"/>
              </a:rPr>
              <a:t>Consumers</a:t>
            </a:r>
            <a:r>
              <a:rPr lang="en" sz="1450">
                <a:solidFill>
                  <a:schemeClr val="dk1"/>
                </a:solidFill>
                <a:latin typeface="Arial"/>
                <a:ea typeface="Arial"/>
                <a:cs typeface="Arial"/>
                <a:sym typeface="Arial"/>
              </a:rPr>
              <a:t> </a:t>
            </a:r>
            <a:endParaRPr sz="1450">
              <a:solidFill>
                <a:schemeClr val="dk1"/>
              </a:solidFill>
              <a:highlight>
                <a:srgbClr val="FFFFFF"/>
              </a:highlight>
              <a:latin typeface="Arial"/>
              <a:ea typeface="Arial"/>
              <a:cs typeface="Arial"/>
              <a:sym typeface="Arial"/>
            </a:endParaRPr>
          </a:p>
          <a:p>
            <a:pPr indent="-320675" lvl="0" marL="457200" rtl="0" algn="l">
              <a:lnSpc>
                <a:spcPct val="115000"/>
              </a:lnSpc>
              <a:spcBef>
                <a:spcPts val="0"/>
              </a:spcBef>
              <a:spcAft>
                <a:spcPts val="0"/>
              </a:spcAft>
              <a:buClr>
                <a:schemeClr val="dk1"/>
              </a:buClr>
              <a:buSzPts val="1450"/>
              <a:buFont typeface="Arial"/>
              <a:buChar char="●"/>
            </a:pPr>
            <a:r>
              <a:rPr lang="en" sz="1450">
                <a:solidFill>
                  <a:srgbClr val="333333"/>
                </a:solidFill>
                <a:highlight>
                  <a:srgbClr val="FFFFFF"/>
                </a:highlight>
                <a:latin typeface="Calibri"/>
                <a:ea typeface="Calibri"/>
                <a:cs typeface="Calibri"/>
                <a:sym typeface="Calibri"/>
              </a:rPr>
              <a:t>In Kafka, consumers are grouped into consumer groups. A consumer group when subscribed to a topic, ensures that it reads all the messages of that topic. Consumer reads from the partition’s replica that lives in the leader of that partition. For each partition, the consumer maintains an offset that indicates the offset of last processed message in the partition. This offset helps in ensuring that a message is not processed multiple times. Thus, messages within a topic are consumed parallely by multiple consumers leading to high throughput.</a:t>
            </a:r>
            <a:endParaRPr sz="1450">
              <a:solidFill>
                <a:schemeClr val="dk1"/>
              </a:solidFill>
              <a:latin typeface="Arial"/>
              <a:ea typeface="Arial"/>
              <a:cs typeface="Arial"/>
              <a:sym typeface="Arial"/>
            </a:endParaRPr>
          </a:p>
          <a:p>
            <a:pPr indent="0" lvl="0" marL="0" rtl="0" algn="l">
              <a:lnSpc>
                <a:spcPct val="200000"/>
              </a:lnSpc>
              <a:spcBef>
                <a:spcPts val="1200"/>
              </a:spcBef>
              <a:spcAft>
                <a:spcPts val="0"/>
              </a:spcAft>
              <a:buSzPts val="1600"/>
              <a:buNone/>
            </a:pPr>
            <a:r>
              <a:t/>
            </a:r>
            <a:endParaRPr sz="1200">
              <a:solidFill>
                <a:schemeClr val="dk1"/>
              </a:solidFill>
              <a:latin typeface="Arial"/>
              <a:ea typeface="Arial"/>
              <a:cs typeface="Arial"/>
              <a:sym typeface="Arial"/>
            </a:endParaRPr>
          </a:p>
        </p:txBody>
      </p:sp>
      <p:pic>
        <p:nvPicPr>
          <p:cNvPr id="177" name="Google Shape;177;p15"/>
          <p:cNvPicPr preferRelativeResize="0"/>
          <p:nvPr/>
        </p:nvPicPr>
        <p:blipFill rotWithShape="1">
          <a:blip r:embed="rId4">
            <a:alphaModFix/>
          </a:blip>
          <a:srcRect b="0" l="0" r="0" t="0"/>
          <a:stretch/>
        </p:blipFill>
        <p:spPr>
          <a:xfrm>
            <a:off x="4798075" y="938425"/>
            <a:ext cx="3888725" cy="407195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6"/>
          <p:cNvSpPr txBox="1"/>
          <p:nvPr>
            <p:ph type="title"/>
          </p:nvPr>
        </p:nvSpPr>
        <p:spPr>
          <a:xfrm>
            <a:off x="457200" y="62623"/>
            <a:ext cx="8229600" cy="389700"/>
          </a:xfrm>
          <a:prstGeom prst="rect">
            <a:avLst/>
          </a:prstGeom>
          <a:noFill/>
          <a:ln>
            <a:noFill/>
          </a:ln>
        </p:spPr>
        <p:txBody>
          <a:bodyPr anchorCtr="0" anchor="t" bIns="74525" lIns="74525" spcFirstLastPara="1" rIns="74525" wrap="square" tIns="74525">
            <a:noAutofit/>
          </a:bodyPr>
          <a:lstStyle/>
          <a:p>
            <a:pPr indent="0" lvl="0" marL="0" marR="0" rtl="0" algn="ctr">
              <a:lnSpc>
                <a:spcPct val="100000"/>
              </a:lnSpc>
              <a:spcBef>
                <a:spcPts val="0"/>
              </a:spcBef>
              <a:spcAft>
                <a:spcPts val="0"/>
              </a:spcAft>
              <a:buClr>
                <a:schemeClr val="dk1"/>
              </a:buClr>
              <a:buSzPts val="250"/>
              <a:buFont typeface="Montserrat"/>
              <a:buNone/>
            </a:pPr>
            <a:r>
              <a:rPr lang="en" sz="1450">
                <a:solidFill>
                  <a:srgbClr val="333333"/>
                </a:solidFill>
                <a:highlight>
                  <a:srgbClr val="FCFCFC"/>
                </a:highlight>
                <a:latin typeface="Roboto"/>
                <a:ea typeface="Roboto"/>
                <a:cs typeface="Roboto"/>
                <a:sym typeface="Roboto"/>
              </a:rPr>
              <a:t>Kafka Fundamentals</a:t>
            </a:r>
            <a:endParaRPr sz="1400"/>
          </a:p>
        </p:txBody>
      </p:sp>
      <p:pic>
        <p:nvPicPr>
          <p:cNvPr id="184" name="Google Shape;184;p16"/>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185" name="Google Shape;185;p16"/>
          <p:cNvSpPr txBox="1"/>
          <p:nvPr>
            <p:ph idx="1" type="body"/>
          </p:nvPr>
        </p:nvSpPr>
        <p:spPr>
          <a:xfrm>
            <a:off x="308250" y="395825"/>
            <a:ext cx="8835600" cy="1925700"/>
          </a:xfrm>
          <a:prstGeom prst="rect">
            <a:avLst/>
          </a:prstGeom>
          <a:noFill/>
          <a:ln>
            <a:noFill/>
          </a:ln>
        </p:spPr>
        <p:txBody>
          <a:bodyPr anchorCtr="0" anchor="t" bIns="37250" lIns="74525" spcFirstLastPara="1" rIns="74525" wrap="square" tIns="37250">
            <a:noAutofit/>
          </a:bodyPr>
          <a:lstStyle/>
          <a:p>
            <a:pPr indent="0" lvl="0" marL="0" rtl="0" algn="l">
              <a:lnSpc>
                <a:spcPct val="200000"/>
              </a:lnSpc>
              <a:spcBef>
                <a:spcPts val="1200"/>
              </a:spcBef>
              <a:spcAft>
                <a:spcPts val="0"/>
              </a:spcAft>
              <a:buSzPts val="1600"/>
              <a:buNone/>
            </a:pPr>
            <a:r>
              <a:rPr b="1" lang="en" sz="1450">
                <a:solidFill>
                  <a:schemeClr val="dk1"/>
                </a:solidFill>
                <a:latin typeface="Arial"/>
                <a:ea typeface="Arial"/>
                <a:cs typeface="Arial"/>
                <a:sym typeface="Arial"/>
              </a:rPr>
              <a:t>Leader</a:t>
            </a:r>
            <a:r>
              <a:rPr lang="en" sz="1450">
                <a:solidFill>
                  <a:schemeClr val="dk1"/>
                </a:solidFill>
                <a:latin typeface="Arial"/>
                <a:ea typeface="Arial"/>
                <a:cs typeface="Arial"/>
                <a:sym typeface="Arial"/>
              </a:rPr>
              <a:t> </a:t>
            </a:r>
            <a:endParaRPr sz="1450">
              <a:solidFill>
                <a:schemeClr val="dk1"/>
              </a:solidFill>
              <a:highlight>
                <a:srgbClr val="FFFFFF"/>
              </a:highlight>
              <a:latin typeface="Arial"/>
              <a:ea typeface="Arial"/>
              <a:cs typeface="Arial"/>
              <a:sym typeface="Arial"/>
            </a:endParaRPr>
          </a:p>
          <a:p>
            <a:pPr indent="-320675" lvl="0" marL="457200" rtl="0" algn="l">
              <a:lnSpc>
                <a:spcPct val="115000"/>
              </a:lnSpc>
              <a:spcBef>
                <a:spcPts val="0"/>
              </a:spcBef>
              <a:spcAft>
                <a:spcPts val="0"/>
              </a:spcAft>
              <a:buClr>
                <a:schemeClr val="dk1"/>
              </a:buClr>
              <a:buSzPts val="1450"/>
              <a:buFont typeface="Arial"/>
              <a:buChar char="●"/>
            </a:pPr>
            <a:r>
              <a:rPr lang="en" sz="1450">
                <a:solidFill>
                  <a:schemeClr val="dk1"/>
                </a:solidFill>
                <a:latin typeface="Arial"/>
                <a:ea typeface="Arial"/>
                <a:cs typeface="Arial"/>
                <a:sym typeface="Arial"/>
              </a:rPr>
              <a:t>Leader</a:t>
            </a:r>
            <a:r>
              <a:rPr lang="en" sz="1450">
                <a:solidFill>
                  <a:schemeClr val="dk1"/>
                </a:solidFill>
                <a:highlight>
                  <a:srgbClr val="FFFFFF"/>
                </a:highlight>
                <a:latin typeface="Arial"/>
                <a:ea typeface="Arial"/>
                <a:cs typeface="Arial"/>
                <a:sym typeface="Arial"/>
              </a:rPr>
              <a:t> is the node responsible for all reads and writes for the given partition. Every partition has one server acting as a leader.</a:t>
            </a:r>
            <a:endParaRPr sz="1450">
              <a:solidFill>
                <a:schemeClr val="dk1"/>
              </a:solidFill>
              <a:highlight>
                <a:srgbClr val="FFFFFF"/>
              </a:highlight>
              <a:latin typeface="Arial"/>
              <a:ea typeface="Arial"/>
              <a:cs typeface="Arial"/>
              <a:sym typeface="Arial"/>
            </a:endParaRPr>
          </a:p>
          <a:p>
            <a:pPr indent="0" lvl="0" marL="0" rtl="0" algn="l">
              <a:lnSpc>
                <a:spcPct val="115000"/>
              </a:lnSpc>
              <a:spcBef>
                <a:spcPts val="400"/>
              </a:spcBef>
              <a:spcAft>
                <a:spcPts val="0"/>
              </a:spcAft>
              <a:buSzPts val="1600"/>
              <a:buNone/>
            </a:pPr>
            <a:r>
              <a:rPr b="1" lang="en" sz="1450">
                <a:solidFill>
                  <a:schemeClr val="dk1"/>
                </a:solidFill>
                <a:latin typeface="Arial"/>
                <a:ea typeface="Arial"/>
                <a:cs typeface="Arial"/>
                <a:sym typeface="Arial"/>
              </a:rPr>
              <a:t>Follower</a:t>
            </a:r>
            <a:endParaRPr b="1" sz="1450">
              <a:solidFill>
                <a:schemeClr val="dk1"/>
              </a:solidFill>
              <a:latin typeface="Arial"/>
              <a:ea typeface="Arial"/>
              <a:cs typeface="Arial"/>
              <a:sym typeface="Arial"/>
            </a:endParaRPr>
          </a:p>
          <a:p>
            <a:pPr indent="-320675" lvl="0" marL="457200" rtl="0" algn="l">
              <a:lnSpc>
                <a:spcPct val="115000"/>
              </a:lnSpc>
              <a:spcBef>
                <a:spcPts val="400"/>
              </a:spcBef>
              <a:spcAft>
                <a:spcPts val="0"/>
              </a:spcAft>
              <a:buClr>
                <a:schemeClr val="dk1"/>
              </a:buClr>
              <a:buSzPts val="1450"/>
              <a:buFont typeface="Arial"/>
              <a:buChar char="●"/>
            </a:pPr>
            <a:r>
              <a:rPr lang="en" sz="1450">
                <a:solidFill>
                  <a:schemeClr val="dk1"/>
                </a:solidFill>
                <a:highlight>
                  <a:srgbClr val="FFFFFF"/>
                </a:highlight>
                <a:latin typeface="Arial"/>
                <a:ea typeface="Arial"/>
                <a:cs typeface="Arial"/>
                <a:sym typeface="Arial"/>
              </a:rPr>
              <a:t>Node which follows leader instructions are called as follower. If the leader fails, one of the follower will automatically become the new leader. A follower acts as normal consumer, pulls messages and updates its own data store.</a:t>
            </a:r>
            <a:endParaRPr sz="1450">
              <a:solidFill>
                <a:schemeClr val="dk1"/>
              </a:solidFill>
              <a:latin typeface="Arial"/>
              <a:ea typeface="Arial"/>
              <a:cs typeface="Arial"/>
              <a:sym typeface="Arial"/>
            </a:endParaRPr>
          </a:p>
          <a:p>
            <a:pPr indent="0" lvl="0" marL="0" rtl="0" algn="l">
              <a:lnSpc>
                <a:spcPct val="200000"/>
              </a:lnSpc>
              <a:spcBef>
                <a:spcPts val="1200"/>
              </a:spcBef>
              <a:spcAft>
                <a:spcPts val="0"/>
              </a:spcAft>
              <a:buSzPts val="1600"/>
              <a:buNone/>
            </a:pPr>
            <a:r>
              <a:t/>
            </a:r>
            <a:endParaRPr sz="1450">
              <a:solidFill>
                <a:schemeClr val="dk1"/>
              </a:solidFill>
              <a:latin typeface="Arial"/>
              <a:ea typeface="Arial"/>
              <a:cs typeface="Arial"/>
              <a:sym typeface="Arial"/>
            </a:endParaRPr>
          </a:p>
        </p:txBody>
      </p:sp>
      <p:pic>
        <p:nvPicPr>
          <p:cNvPr id="186" name="Google Shape;186;p16"/>
          <p:cNvPicPr preferRelativeResize="0"/>
          <p:nvPr/>
        </p:nvPicPr>
        <p:blipFill rotWithShape="1">
          <a:blip r:embed="rId4">
            <a:alphaModFix/>
          </a:blip>
          <a:srcRect b="0" l="0" r="0" t="0"/>
          <a:stretch/>
        </p:blipFill>
        <p:spPr>
          <a:xfrm>
            <a:off x="3236601" y="2457675"/>
            <a:ext cx="4258297" cy="2571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c63bd6f943_0_10"/>
          <p:cNvSpPr txBox="1"/>
          <p:nvPr>
            <p:ph type="title"/>
          </p:nvPr>
        </p:nvSpPr>
        <p:spPr>
          <a:xfrm>
            <a:off x="457200" y="62623"/>
            <a:ext cx="8229600" cy="389700"/>
          </a:xfrm>
          <a:prstGeom prst="rect">
            <a:avLst/>
          </a:prstGeom>
          <a:noFill/>
          <a:ln>
            <a:noFill/>
          </a:ln>
        </p:spPr>
        <p:txBody>
          <a:bodyPr anchorCtr="0" anchor="t" bIns="74525" lIns="74525" spcFirstLastPara="1" rIns="74525" wrap="square" tIns="74525">
            <a:noAutofit/>
          </a:bodyPr>
          <a:lstStyle/>
          <a:p>
            <a:pPr indent="0" lvl="0" marL="0" marR="0" rtl="0" algn="ctr">
              <a:lnSpc>
                <a:spcPct val="100000"/>
              </a:lnSpc>
              <a:spcBef>
                <a:spcPts val="0"/>
              </a:spcBef>
              <a:spcAft>
                <a:spcPts val="0"/>
              </a:spcAft>
              <a:buClr>
                <a:schemeClr val="dk1"/>
              </a:buClr>
              <a:buSzPts val="250"/>
              <a:buFont typeface="Montserrat"/>
              <a:buNone/>
            </a:pPr>
            <a:r>
              <a:rPr lang="en" sz="1450">
                <a:solidFill>
                  <a:srgbClr val="333333"/>
                </a:solidFill>
                <a:highlight>
                  <a:srgbClr val="FCFCFC"/>
                </a:highlight>
                <a:latin typeface="Roboto"/>
                <a:ea typeface="Roboto"/>
                <a:cs typeface="Roboto"/>
                <a:sym typeface="Roboto"/>
              </a:rPr>
              <a:t>Kafka Fundamentals</a:t>
            </a:r>
            <a:endParaRPr sz="1400"/>
          </a:p>
        </p:txBody>
      </p:sp>
      <p:pic>
        <p:nvPicPr>
          <p:cNvPr id="193" name="Google Shape;193;gc63bd6f943_0_10"/>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194" name="Google Shape;194;gc63bd6f943_0_10"/>
          <p:cNvSpPr txBox="1"/>
          <p:nvPr>
            <p:ph idx="1" type="body"/>
          </p:nvPr>
        </p:nvSpPr>
        <p:spPr>
          <a:xfrm>
            <a:off x="308400" y="525900"/>
            <a:ext cx="8835600" cy="1205400"/>
          </a:xfrm>
          <a:prstGeom prst="rect">
            <a:avLst/>
          </a:prstGeom>
          <a:noFill/>
          <a:ln>
            <a:noFill/>
          </a:ln>
        </p:spPr>
        <p:txBody>
          <a:bodyPr anchorCtr="0" anchor="t" bIns="37250" lIns="74525" spcFirstLastPara="1" rIns="74525" wrap="square" tIns="37250">
            <a:noAutofit/>
          </a:bodyPr>
          <a:lstStyle/>
          <a:p>
            <a:pPr indent="0" lvl="0" marL="0" rtl="0" algn="l">
              <a:lnSpc>
                <a:spcPct val="200000"/>
              </a:lnSpc>
              <a:spcBef>
                <a:spcPts val="1200"/>
              </a:spcBef>
              <a:spcAft>
                <a:spcPts val="0"/>
              </a:spcAft>
              <a:buSzPts val="1600"/>
              <a:buNone/>
            </a:pPr>
            <a:r>
              <a:rPr b="1" lang="en" sz="1400">
                <a:solidFill>
                  <a:srgbClr val="32325D"/>
                </a:solidFill>
                <a:highlight>
                  <a:srgbClr val="FFFFFF"/>
                </a:highlight>
                <a:latin typeface="Arial"/>
                <a:ea typeface="Arial"/>
                <a:cs typeface="Arial"/>
                <a:sym typeface="Arial"/>
              </a:rPr>
              <a:t>Apache Kafka logs</a:t>
            </a:r>
            <a:r>
              <a:rPr lang="en" sz="1400">
                <a:solidFill>
                  <a:schemeClr val="dk1"/>
                </a:solidFill>
                <a:latin typeface="Arial"/>
                <a:ea typeface="Arial"/>
                <a:cs typeface="Arial"/>
                <a:sym typeface="Arial"/>
              </a:rPr>
              <a:t> is a consistently ordered data structure that only supports append. You cannot edit or delete records. It’s read from left to right and has guaranteed order of items</a:t>
            </a:r>
            <a:r>
              <a:rPr lang="en" sz="1400">
                <a:solidFill>
                  <a:srgbClr val="32325D"/>
                </a:solidFill>
                <a:highlight>
                  <a:srgbClr val="FFFFFF"/>
                </a:highlight>
                <a:latin typeface="Arial"/>
                <a:ea typeface="Arial"/>
                <a:cs typeface="Arial"/>
                <a:sym typeface="Arial"/>
              </a:rPr>
              <a:t>.</a:t>
            </a:r>
            <a:r>
              <a:rPr lang="en" sz="1400">
                <a:solidFill>
                  <a:srgbClr val="32325D"/>
                </a:solidFill>
                <a:highlight>
                  <a:srgbClr val="FFFFFF"/>
                </a:highlight>
                <a:latin typeface="Arial"/>
                <a:ea typeface="Arial"/>
                <a:cs typeface="Arial"/>
                <a:sym typeface="Arial"/>
              </a:rPr>
              <a:t> </a:t>
            </a:r>
            <a:r>
              <a:rPr lang="en" sz="1400">
                <a:solidFill>
                  <a:schemeClr val="dk1"/>
                </a:solidFill>
                <a:latin typeface="Arial"/>
                <a:ea typeface="Arial"/>
                <a:cs typeface="Arial"/>
                <a:sym typeface="Arial"/>
              </a:rPr>
              <a:t>A data source will write the message to the log and one or more other consumers will read the message from the log at the time they choose</a:t>
            </a:r>
            <a:endParaRPr sz="1400">
              <a:solidFill>
                <a:schemeClr val="dk1"/>
              </a:solidFill>
              <a:latin typeface="Arial"/>
              <a:ea typeface="Arial"/>
              <a:cs typeface="Arial"/>
              <a:sym typeface="Arial"/>
            </a:endParaRPr>
          </a:p>
        </p:txBody>
      </p:sp>
      <p:pic>
        <p:nvPicPr>
          <p:cNvPr id="195" name="Google Shape;195;gc63bd6f943_0_10"/>
          <p:cNvPicPr preferRelativeResize="0"/>
          <p:nvPr/>
        </p:nvPicPr>
        <p:blipFill>
          <a:blip r:embed="rId4">
            <a:alphaModFix/>
          </a:blip>
          <a:stretch>
            <a:fillRect/>
          </a:stretch>
        </p:blipFill>
        <p:spPr>
          <a:xfrm>
            <a:off x="3646150" y="1909700"/>
            <a:ext cx="4229201" cy="31936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c63bd6f943_0_0"/>
          <p:cNvSpPr txBox="1"/>
          <p:nvPr>
            <p:ph type="title"/>
          </p:nvPr>
        </p:nvSpPr>
        <p:spPr>
          <a:xfrm>
            <a:off x="457200" y="62623"/>
            <a:ext cx="8229600" cy="389700"/>
          </a:xfrm>
          <a:prstGeom prst="rect">
            <a:avLst/>
          </a:prstGeom>
          <a:noFill/>
          <a:ln>
            <a:noFill/>
          </a:ln>
        </p:spPr>
        <p:txBody>
          <a:bodyPr anchorCtr="0" anchor="t" bIns="74525" lIns="74525" spcFirstLastPara="1" rIns="74525" wrap="square" tIns="74525">
            <a:noAutofit/>
          </a:bodyPr>
          <a:lstStyle/>
          <a:p>
            <a:pPr indent="0" lvl="0" marL="0" marR="0" rtl="0" algn="ctr">
              <a:lnSpc>
                <a:spcPct val="100000"/>
              </a:lnSpc>
              <a:spcBef>
                <a:spcPts val="0"/>
              </a:spcBef>
              <a:spcAft>
                <a:spcPts val="0"/>
              </a:spcAft>
              <a:buClr>
                <a:schemeClr val="dk1"/>
              </a:buClr>
              <a:buSzPts val="250"/>
              <a:buFont typeface="Montserrat"/>
              <a:buNone/>
            </a:pPr>
            <a:r>
              <a:rPr lang="en" sz="1450">
                <a:solidFill>
                  <a:srgbClr val="333333"/>
                </a:solidFill>
                <a:highlight>
                  <a:srgbClr val="FCFCFC"/>
                </a:highlight>
                <a:latin typeface="Roboto"/>
                <a:ea typeface="Roboto"/>
                <a:cs typeface="Roboto"/>
                <a:sym typeface="Roboto"/>
              </a:rPr>
              <a:t>Kafka Fundamentals</a:t>
            </a:r>
            <a:endParaRPr sz="1400"/>
          </a:p>
        </p:txBody>
      </p:sp>
      <p:pic>
        <p:nvPicPr>
          <p:cNvPr id="202" name="Google Shape;202;gc63bd6f943_0_0"/>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203" name="Google Shape;203;gc63bd6f943_0_0"/>
          <p:cNvSpPr txBox="1"/>
          <p:nvPr>
            <p:ph idx="1" type="body"/>
          </p:nvPr>
        </p:nvSpPr>
        <p:spPr>
          <a:xfrm>
            <a:off x="308400" y="562400"/>
            <a:ext cx="8835600" cy="4380900"/>
          </a:xfrm>
          <a:prstGeom prst="rect">
            <a:avLst/>
          </a:prstGeom>
          <a:noFill/>
          <a:ln>
            <a:noFill/>
          </a:ln>
        </p:spPr>
        <p:txBody>
          <a:bodyPr anchorCtr="0" anchor="t" bIns="37250" lIns="74525" spcFirstLastPara="1" rIns="74525" wrap="square" tIns="37250">
            <a:noAutofit/>
          </a:bodyPr>
          <a:lstStyle/>
          <a:p>
            <a:pPr indent="0" lvl="0" marL="0" rtl="0" algn="l">
              <a:lnSpc>
                <a:spcPct val="200000"/>
              </a:lnSpc>
              <a:spcBef>
                <a:spcPts val="1200"/>
              </a:spcBef>
              <a:spcAft>
                <a:spcPts val="0"/>
              </a:spcAft>
              <a:buSzPts val="1600"/>
              <a:buNone/>
            </a:pPr>
            <a:r>
              <a:rPr b="1" lang="en" sz="1400">
                <a:solidFill>
                  <a:schemeClr val="dk1"/>
                </a:solidFill>
                <a:latin typeface="Arial"/>
                <a:ea typeface="Arial"/>
                <a:cs typeface="Arial"/>
                <a:sym typeface="Arial"/>
              </a:rPr>
              <a:t>Zookeeper </a:t>
            </a:r>
            <a:r>
              <a:rPr lang="en" sz="1400">
                <a:solidFill>
                  <a:schemeClr val="dk1"/>
                </a:solidFill>
                <a:latin typeface="Arial"/>
                <a:ea typeface="Arial"/>
                <a:cs typeface="Arial"/>
                <a:sym typeface="Arial"/>
              </a:rPr>
              <a:t>is store distributed data in the form of key-value. It is optimized for fast read but slow write. Kafka uses Zookeeper to perform the promote leader of partition. Zookeeper is also designed for high fault tolerance, so Kafka depends heavily on Zookeeper.</a:t>
            </a:r>
            <a:endParaRPr sz="1400">
              <a:latin typeface="Arial"/>
              <a:ea typeface="Arial"/>
              <a:cs typeface="Arial"/>
              <a:sym typeface="Arial"/>
            </a:endParaRPr>
          </a:p>
          <a:p>
            <a:pPr indent="0" lvl="0" marL="0" rtl="0" algn="l">
              <a:lnSpc>
                <a:spcPct val="200000"/>
              </a:lnSpc>
              <a:spcBef>
                <a:spcPts val="1200"/>
              </a:spcBef>
              <a:spcAft>
                <a:spcPts val="0"/>
              </a:spcAft>
              <a:buSzPts val="1600"/>
              <a:buNone/>
            </a:pPr>
            <a:r>
              <a:rPr b="1" lang="en" sz="1400" u="sng">
                <a:latin typeface="Arial"/>
                <a:ea typeface="Arial"/>
                <a:cs typeface="Arial"/>
                <a:sym typeface="Arial"/>
              </a:rPr>
              <a:t>Using for stored metadata:</a:t>
            </a:r>
            <a:endParaRPr b="1" sz="1400" u="sng">
              <a:latin typeface="Arial"/>
              <a:ea typeface="Arial"/>
              <a:cs typeface="Arial"/>
              <a:sym typeface="Arial"/>
            </a:endParaRPr>
          </a:p>
          <a:p>
            <a:pPr indent="-317500" lvl="0" marL="457200" rtl="0" algn="l">
              <a:lnSpc>
                <a:spcPct val="200000"/>
              </a:lnSpc>
              <a:spcBef>
                <a:spcPts val="1200"/>
              </a:spcBef>
              <a:spcAft>
                <a:spcPts val="0"/>
              </a:spcAft>
              <a:buSzPts val="1400"/>
              <a:buFont typeface="Arial"/>
              <a:buChar char="➔"/>
            </a:pPr>
            <a:r>
              <a:rPr lang="en" sz="1400">
                <a:solidFill>
                  <a:schemeClr val="dk1"/>
                </a:solidFill>
                <a:latin typeface="Arial"/>
                <a:ea typeface="Arial"/>
                <a:cs typeface="Arial"/>
                <a:sym typeface="Arial"/>
              </a:rPr>
              <a:t>Quota of consumer/producer (maximum amount of data per second) </a:t>
            </a:r>
            <a:endParaRPr sz="1400">
              <a:latin typeface="Arial"/>
              <a:ea typeface="Arial"/>
              <a:cs typeface="Arial"/>
              <a:sym typeface="Arial"/>
            </a:endParaRPr>
          </a:p>
          <a:p>
            <a:pPr indent="-317500" lvl="0" marL="457200" rtl="0" algn="l">
              <a:lnSpc>
                <a:spcPct val="200000"/>
              </a:lnSpc>
              <a:spcBef>
                <a:spcPts val="0"/>
              </a:spcBef>
              <a:spcAft>
                <a:spcPts val="0"/>
              </a:spcAft>
              <a:buSzPts val="1400"/>
              <a:buFont typeface="Arial"/>
              <a:buChar char="➔"/>
            </a:pPr>
            <a:r>
              <a:rPr lang="en" sz="1400">
                <a:latin typeface="Arial"/>
                <a:ea typeface="Arial"/>
                <a:cs typeface="Arial"/>
                <a:sym typeface="Arial"/>
              </a:rPr>
              <a:t>Offset each of partition of consumer group</a:t>
            </a:r>
            <a:endParaRPr sz="1400">
              <a:latin typeface="Arial"/>
              <a:ea typeface="Arial"/>
              <a:cs typeface="Arial"/>
              <a:sym typeface="Arial"/>
            </a:endParaRPr>
          </a:p>
          <a:p>
            <a:pPr indent="-317500" lvl="0" marL="457200" rtl="0" algn="l">
              <a:lnSpc>
                <a:spcPct val="200000"/>
              </a:lnSpc>
              <a:spcBef>
                <a:spcPts val="0"/>
              </a:spcBef>
              <a:spcAft>
                <a:spcPts val="0"/>
              </a:spcAft>
              <a:buSzPts val="1400"/>
              <a:buFont typeface="Arial"/>
              <a:buChar char="➔"/>
            </a:pPr>
            <a:r>
              <a:rPr lang="en" sz="1400">
                <a:latin typeface="Arial"/>
                <a:ea typeface="Arial"/>
                <a:cs typeface="Arial"/>
                <a:sym typeface="Arial"/>
              </a:rPr>
              <a:t>ACL(Access Control List)</a:t>
            </a:r>
            <a:endParaRPr sz="1400">
              <a:latin typeface="Arial"/>
              <a:ea typeface="Arial"/>
              <a:cs typeface="Arial"/>
              <a:sym typeface="Arial"/>
            </a:endParaRPr>
          </a:p>
          <a:p>
            <a:pPr indent="-317500" lvl="0" marL="457200" rtl="0" algn="l">
              <a:lnSpc>
                <a:spcPct val="200000"/>
              </a:lnSpc>
              <a:spcBef>
                <a:spcPts val="0"/>
              </a:spcBef>
              <a:spcAft>
                <a:spcPts val="0"/>
              </a:spcAft>
              <a:buSzPts val="1400"/>
              <a:buFont typeface="Arial"/>
              <a:buChar char="➔"/>
            </a:pPr>
            <a:r>
              <a:rPr lang="en" sz="1400">
                <a:latin typeface="Arial"/>
                <a:ea typeface="Arial"/>
                <a:cs typeface="Arial"/>
                <a:sym typeface="Arial"/>
              </a:rPr>
              <a:t>Partition Leader and status </a:t>
            </a:r>
            <a:endParaRPr sz="1400">
              <a:latin typeface="Arial"/>
              <a:ea typeface="Arial"/>
              <a:cs typeface="Arial"/>
              <a:sym typeface="Arial"/>
            </a:endParaRPr>
          </a:p>
        </p:txBody>
      </p:sp>
      <p:pic>
        <p:nvPicPr>
          <p:cNvPr id="204" name="Google Shape;204;gc63bd6f943_0_0"/>
          <p:cNvPicPr preferRelativeResize="0"/>
          <p:nvPr/>
        </p:nvPicPr>
        <p:blipFill>
          <a:blip r:embed="rId4">
            <a:alphaModFix/>
          </a:blip>
          <a:stretch>
            <a:fillRect/>
          </a:stretch>
        </p:blipFill>
        <p:spPr>
          <a:xfrm>
            <a:off x="4572000" y="3043325"/>
            <a:ext cx="3877975" cy="1795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7"/>
          <p:cNvSpPr txBox="1"/>
          <p:nvPr>
            <p:ph type="title"/>
          </p:nvPr>
        </p:nvSpPr>
        <p:spPr>
          <a:xfrm>
            <a:off x="876825" y="90825"/>
            <a:ext cx="6393300" cy="333300"/>
          </a:xfrm>
          <a:prstGeom prst="rect">
            <a:avLst/>
          </a:prstGeom>
          <a:noFill/>
          <a:ln>
            <a:noFill/>
          </a:ln>
        </p:spPr>
        <p:txBody>
          <a:bodyPr anchorCtr="0" anchor="t" bIns="74525" lIns="74525" spcFirstLastPara="1" rIns="74525" wrap="square" tIns="74525">
            <a:noAutofit/>
          </a:bodyPr>
          <a:lstStyle/>
          <a:p>
            <a:pPr indent="0" lvl="0" marL="914400" rtl="0" algn="ctr">
              <a:lnSpc>
                <a:spcPct val="200000"/>
              </a:lnSpc>
              <a:spcBef>
                <a:spcPts val="1200"/>
              </a:spcBef>
              <a:spcAft>
                <a:spcPts val="0"/>
              </a:spcAft>
              <a:buSzPts val="1100"/>
              <a:buNone/>
            </a:pPr>
            <a:r>
              <a:rPr lang="en" sz="1450">
                <a:solidFill>
                  <a:srgbClr val="333333"/>
                </a:solidFill>
                <a:highlight>
                  <a:srgbClr val="FCFCFC"/>
                </a:highlight>
                <a:latin typeface="Roboto"/>
                <a:ea typeface="Roboto"/>
                <a:cs typeface="Roboto"/>
                <a:sym typeface="Roboto"/>
              </a:rPr>
              <a:t>Scaling</a:t>
            </a:r>
            <a:r>
              <a:rPr b="1" lang="en" sz="1450">
                <a:solidFill>
                  <a:srgbClr val="333333"/>
                </a:solidFill>
                <a:highlight>
                  <a:srgbClr val="FCFCFC"/>
                </a:highlight>
                <a:latin typeface="Roboto"/>
                <a:ea typeface="Roboto"/>
                <a:cs typeface="Roboto"/>
                <a:sym typeface="Roboto"/>
              </a:rPr>
              <a:t> </a:t>
            </a:r>
            <a:endParaRPr sz="1600"/>
          </a:p>
        </p:txBody>
      </p:sp>
      <p:pic>
        <p:nvPicPr>
          <p:cNvPr id="211" name="Google Shape;211;p17"/>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212" name="Google Shape;212;p17"/>
          <p:cNvSpPr txBox="1"/>
          <p:nvPr>
            <p:ph idx="1" type="body"/>
          </p:nvPr>
        </p:nvSpPr>
        <p:spPr>
          <a:xfrm>
            <a:off x="154200" y="781850"/>
            <a:ext cx="8835600" cy="3939600"/>
          </a:xfrm>
          <a:prstGeom prst="rect">
            <a:avLst/>
          </a:prstGeom>
          <a:noFill/>
          <a:ln>
            <a:noFill/>
          </a:ln>
        </p:spPr>
        <p:txBody>
          <a:bodyPr anchorCtr="0" anchor="t" bIns="37250" lIns="74525" spcFirstLastPara="1" rIns="74525" wrap="square" tIns="37250">
            <a:noAutofit/>
          </a:bodyPr>
          <a:lstStyle/>
          <a:p>
            <a:pPr indent="0" lvl="0" marL="0" rtl="0" algn="l">
              <a:lnSpc>
                <a:spcPct val="200000"/>
              </a:lnSpc>
              <a:spcBef>
                <a:spcPts val="1200"/>
              </a:spcBef>
              <a:spcAft>
                <a:spcPts val="0"/>
              </a:spcAft>
              <a:buSzPts val="1600"/>
              <a:buNone/>
            </a:pPr>
            <a:r>
              <a:rPr b="1" lang="en" sz="1450">
                <a:solidFill>
                  <a:srgbClr val="3C3C3B"/>
                </a:solidFill>
                <a:highlight>
                  <a:srgbClr val="FFFFFF"/>
                </a:highlight>
                <a:latin typeface="Arial"/>
                <a:ea typeface="Arial"/>
                <a:cs typeface="Arial"/>
                <a:sym typeface="Arial"/>
              </a:rPr>
              <a:t>Partition</a:t>
            </a:r>
            <a:r>
              <a:rPr lang="en" sz="1450">
                <a:solidFill>
                  <a:srgbClr val="3C3C3B"/>
                </a:solidFill>
                <a:highlight>
                  <a:srgbClr val="FFFFFF"/>
                </a:highlight>
                <a:latin typeface="Arial"/>
                <a:ea typeface="Arial"/>
                <a:cs typeface="Arial"/>
                <a:sym typeface="Arial"/>
              </a:rPr>
              <a:t>: Splits a topic into multiple partitions and increasing partitions is a mechanism of scaling. </a:t>
            </a:r>
            <a:endParaRPr sz="1450">
              <a:solidFill>
                <a:srgbClr val="3C3C3B"/>
              </a:solidFill>
              <a:highlight>
                <a:srgbClr val="FFFFFF"/>
              </a:highlight>
              <a:latin typeface="Arial"/>
              <a:ea typeface="Arial"/>
              <a:cs typeface="Arial"/>
              <a:sym typeface="Arial"/>
            </a:endParaRPr>
          </a:p>
          <a:p>
            <a:pPr indent="0" lvl="0" marL="0" rtl="0" algn="l">
              <a:lnSpc>
                <a:spcPct val="200000"/>
              </a:lnSpc>
              <a:spcBef>
                <a:spcPts val="1200"/>
              </a:spcBef>
              <a:spcAft>
                <a:spcPts val="0"/>
              </a:spcAft>
              <a:buSzPts val="1600"/>
              <a:buNone/>
            </a:pPr>
            <a:r>
              <a:rPr b="1" lang="en" sz="1450">
                <a:solidFill>
                  <a:srgbClr val="3C3C3B"/>
                </a:solidFill>
                <a:highlight>
                  <a:srgbClr val="FFFFFF"/>
                </a:highlight>
                <a:latin typeface="Arial"/>
                <a:ea typeface="Arial"/>
                <a:cs typeface="Arial"/>
                <a:sym typeface="Arial"/>
              </a:rPr>
              <a:t>Distribution</a:t>
            </a:r>
            <a:r>
              <a:rPr lang="en" sz="1450">
                <a:solidFill>
                  <a:srgbClr val="3C3C3B"/>
                </a:solidFill>
                <a:highlight>
                  <a:srgbClr val="FFFFFF"/>
                </a:highlight>
                <a:latin typeface="Arial"/>
                <a:ea typeface="Arial"/>
                <a:cs typeface="Arial"/>
                <a:sym typeface="Arial"/>
              </a:rPr>
              <a:t>: Cluster can have one or more brokers and these brokers can be increased to achieve scaling. </a:t>
            </a:r>
            <a:endParaRPr sz="1450">
              <a:solidFill>
                <a:srgbClr val="3C3C3B"/>
              </a:solidFill>
              <a:highlight>
                <a:srgbClr val="FFFFFF"/>
              </a:highlight>
              <a:latin typeface="Arial"/>
              <a:ea typeface="Arial"/>
              <a:cs typeface="Arial"/>
              <a:sym typeface="Arial"/>
            </a:endParaRPr>
          </a:p>
          <a:p>
            <a:pPr indent="0" lvl="0" marL="0" rtl="0" algn="l">
              <a:lnSpc>
                <a:spcPct val="200000"/>
              </a:lnSpc>
              <a:spcBef>
                <a:spcPts val="1200"/>
              </a:spcBef>
              <a:spcAft>
                <a:spcPts val="0"/>
              </a:spcAft>
              <a:buSzPts val="1600"/>
              <a:buNone/>
            </a:pPr>
            <a:r>
              <a:rPr b="1" lang="en" sz="1450">
                <a:solidFill>
                  <a:srgbClr val="3C3C3B"/>
                </a:solidFill>
                <a:highlight>
                  <a:srgbClr val="FFFFFF"/>
                </a:highlight>
                <a:latin typeface="Arial"/>
                <a:ea typeface="Arial"/>
                <a:cs typeface="Arial"/>
                <a:sym typeface="Arial"/>
              </a:rPr>
              <a:t>Replication</a:t>
            </a:r>
            <a:r>
              <a:rPr lang="en" sz="1450">
                <a:solidFill>
                  <a:srgbClr val="3C3C3B"/>
                </a:solidFill>
                <a:highlight>
                  <a:srgbClr val="FFFFFF"/>
                </a:highlight>
                <a:latin typeface="Arial"/>
                <a:ea typeface="Arial"/>
                <a:cs typeface="Arial"/>
                <a:sym typeface="Arial"/>
              </a:rPr>
              <a:t>: Similar to partitions, multiple replication of a message is there for fault-tolerance and this aspect also brings in scalability in Kafka. </a:t>
            </a:r>
            <a:endParaRPr sz="1450">
              <a:solidFill>
                <a:srgbClr val="3C3C3B"/>
              </a:solidFill>
              <a:highlight>
                <a:srgbClr val="FFFFFF"/>
              </a:highlight>
              <a:latin typeface="Arial"/>
              <a:ea typeface="Arial"/>
              <a:cs typeface="Arial"/>
              <a:sym typeface="Arial"/>
            </a:endParaRPr>
          </a:p>
          <a:p>
            <a:pPr indent="0" lvl="0" marL="0" rtl="0" algn="l">
              <a:lnSpc>
                <a:spcPct val="200000"/>
              </a:lnSpc>
              <a:spcBef>
                <a:spcPts val="1200"/>
              </a:spcBef>
              <a:spcAft>
                <a:spcPts val="0"/>
              </a:spcAft>
              <a:buSzPts val="1600"/>
              <a:buNone/>
            </a:pPr>
            <a:r>
              <a:rPr b="1" lang="en" sz="1450">
                <a:solidFill>
                  <a:srgbClr val="3C3C3B"/>
                </a:solidFill>
                <a:highlight>
                  <a:srgbClr val="FFFFFF"/>
                </a:highlight>
                <a:latin typeface="Arial"/>
                <a:ea typeface="Arial"/>
                <a:cs typeface="Arial"/>
                <a:sym typeface="Arial"/>
              </a:rPr>
              <a:t>Scaling</a:t>
            </a:r>
            <a:r>
              <a:rPr lang="en" sz="1450">
                <a:solidFill>
                  <a:srgbClr val="3C3C3B"/>
                </a:solidFill>
                <a:highlight>
                  <a:srgbClr val="FFFFFF"/>
                </a:highlight>
                <a:latin typeface="Arial"/>
                <a:ea typeface="Arial"/>
                <a:cs typeface="Arial"/>
                <a:sym typeface="Arial"/>
              </a:rPr>
              <a:t>: Each consumer reads a message from a single partition (of a topic) and to scale out we add more consumers and the newly added consumers read the message from new partition (one consumer cannot read from the same partition; this is a rule).</a:t>
            </a:r>
            <a:endParaRPr>
              <a:solidFill>
                <a:schemeClr val="dk1"/>
              </a:solidFill>
              <a:highlight>
                <a:srgbClr val="FFFFFF"/>
              </a:highlight>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c33d42b8ed_0_61"/>
          <p:cNvSpPr txBox="1"/>
          <p:nvPr>
            <p:ph type="title"/>
          </p:nvPr>
        </p:nvSpPr>
        <p:spPr>
          <a:xfrm>
            <a:off x="876825" y="90825"/>
            <a:ext cx="6393300" cy="333300"/>
          </a:xfrm>
          <a:prstGeom prst="rect">
            <a:avLst/>
          </a:prstGeom>
          <a:noFill/>
          <a:ln>
            <a:noFill/>
          </a:ln>
        </p:spPr>
        <p:txBody>
          <a:bodyPr anchorCtr="0" anchor="t" bIns="74525" lIns="74525" spcFirstLastPara="1" rIns="74525" wrap="square" tIns="74525">
            <a:noAutofit/>
          </a:bodyPr>
          <a:lstStyle/>
          <a:p>
            <a:pPr indent="0" lvl="0" marL="914400" rtl="0" algn="ctr">
              <a:lnSpc>
                <a:spcPct val="200000"/>
              </a:lnSpc>
              <a:spcBef>
                <a:spcPts val="1200"/>
              </a:spcBef>
              <a:spcAft>
                <a:spcPts val="0"/>
              </a:spcAft>
              <a:buSzPts val="1100"/>
              <a:buNone/>
            </a:pPr>
            <a:r>
              <a:rPr lang="en" sz="1450">
                <a:solidFill>
                  <a:srgbClr val="333333"/>
                </a:solidFill>
                <a:highlight>
                  <a:srgbClr val="FCFCFC"/>
                </a:highlight>
                <a:latin typeface="Roboto"/>
                <a:ea typeface="Roboto"/>
                <a:cs typeface="Roboto"/>
                <a:sym typeface="Roboto"/>
              </a:rPr>
              <a:t>Scaling</a:t>
            </a:r>
            <a:r>
              <a:rPr b="1" lang="en" sz="1450">
                <a:solidFill>
                  <a:srgbClr val="333333"/>
                </a:solidFill>
                <a:highlight>
                  <a:srgbClr val="FCFCFC"/>
                </a:highlight>
                <a:latin typeface="Roboto"/>
                <a:ea typeface="Roboto"/>
                <a:cs typeface="Roboto"/>
                <a:sym typeface="Roboto"/>
              </a:rPr>
              <a:t> </a:t>
            </a:r>
            <a:endParaRPr sz="1600"/>
          </a:p>
        </p:txBody>
      </p:sp>
      <p:pic>
        <p:nvPicPr>
          <p:cNvPr id="219" name="Google Shape;219;gc33d42b8ed_0_61"/>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pic>
        <p:nvPicPr>
          <p:cNvPr id="220" name="Google Shape;220;gc33d42b8ed_0_61"/>
          <p:cNvPicPr preferRelativeResize="0"/>
          <p:nvPr/>
        </p:nvPicPr>
        <p:blipFill>
          <a:blip r:embed="rId4">
            <a:alphaModFix/>
          </a:blip>
          <a:stretch>
            <a:fillRect/>
          </a:stretch>
        </p:blipFill>
        <p:spPr>
          <a:xfrm>
            <a:off x="3554675" y="542150"/>
            <a:ext cx="5429142" cy="4414575"/>
          </a:xfrm>
          <a:prstGeom prst="rect">
            <a:avLst/>
          </a:prstGeom>
          <a:noFill/>
          <a:ln>
            <a:noFill/>
          </a:ln>
        </p:spPr>
      </p:pic>
      <p:pic>
        <p:nvPicPr>
          <p:cNvPr id="221" name="Google Shape;221;gc33d42b8ed_0_61"/>
          <p:cNvPicPr preferRelativeResize="0"/>
          <p:nvPr/>
        </p:nvPicPr>
        <p:blipFill>
          <a:blip r:embed="rId5">
            <a:alphaModFix/>
          </a:blip>
          <a:stretch>
            <a:fillRect/>
          </a:stretch>
        </p:blipFill>
        <p:spPr>
          <a:xfrm>
            <a:off x="553325" y="1527300"/>
            <a:ext cx="2457450" cy="1714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2"/>
          <p:cNvSpPr txBox="1"/>
          <p:nvPr>
            <p:ph type="title"/>
          </p:nvPr>
        </p:nvSpPr>
        <p:spPr>
          <a:xfrm>
            <a:off x="457199" y="205979"/>
            <a:ext cx="8229600" cy="270900"/>
          </a:xfrm>
          <a:prstGeom prst="rect">
            <a:avLst/>
          </a:prstGeom>
          <a:noFill/>
          <a:ln>
            <a:noFill/>
          </a:ln>
        </p:spPr>
        <p:txBody>
          <a:bodyPr anchorCtr="0" anchor="t" bIns="74525" lIns="74525" spcFirstLastPara="1" rIns="74525" wrap="square" tIns="74525">
            <a:noAutofit/>
          </a:bodyPr>
          <a:lstStyle/>
          <a:p>
            <a:pPr indent="0" lvl="0" marL="0" marR="0" rtl="0" algn="ctr">
              <a:lnSpc>
                <a:spcPct val="100000"/>
              </a:lnSpc>
              <a:spcBef>
                <a:spcPts val="0"/>
              </a:spcBef>
              <a:spcAft>
                <a:spcPts val="0"/>
              </a:spcAft>
              <a:buClr>
                <a:schemeClr val="dk1"/>
              </a:buClr>
              <a:buSzPts val="250"/>
              <a:buFont typeface="Montserrat"/>
              <a:buNone/>
            </a:pPr>
            <a:r>
              <a:rPr lang="en"/>
              <a:t>AGENDA</a:t>
            </a:r>
            <a:endParaRPr/>
          </a:p>
        </p:txBody>
      </p:sp>
      <p:pic>
        <p:nvPicPr>
          <p:cNvPr id="68" name="Google Shape;68;p2"/>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69" name="Google Shape;69;p2"/>
          <p:cNvSpPr txBox="1"/>
          <p:nvPr>
            <p:ph idx="1" type="body"/>
          </p:nvPr>
        </p:nvSpPr>
        <p:spPr>
          <a:xfrm>
            <a:off x="151200" y="476875"/>
            <a:ext cx="8841600" cy="4604700"/>
          </a:xfrm>
          <a:prstGeom prst="rect">
            <a:avLst/>
          </a:prstGeom>
          <a:noFill/>
          <a:ln>
            <a:noFill/>
          </a:ln>
        </p:spPr>
        <p:txBody>
          <a:bodyPr anchorCtr="0" anchor="t" bIns="37250" lIns="74525" spcFirstLastPara="1" rIns="74525" wrap="square" tIns="37250">
            <a:noAutofit/>
          </a:bodyPr>
          <a:lstStyle/>
          <a:p>
            <a:pPr indent="-292100" lvl="0" marL="457200" marR="0" rtl="0" algn="l">
              <a:lnSpc>
                <a:spcPct val="200000"/>
              </a:lnSpc>
              <a:spcBef>
                <a:spcPts val="1200"/>
              </a:spcBef>
              <a:spcAft>
                <a:spcPts val="0"/>
              </a:spcAft>
              <a:buClr>
                <a:srgbClr val="333333"/>
              </a:buClr>
              <a:buSzPts val="1000"/>
              <a:buFont typeface="Roboto"/>
              <a:buChar char="❖"/>
            </a:pPr>
            <a:r>
              <a:rPr b="1" lang="en" sz="1000">
                <a:solidFill>
                  <a:srgbClr val="333333"/>
                </a:solidFill>
                <a:highlight>
                  <a:srgbClr val="FCFCFC"/>
                </a:highlight>
                <a:latin typeface="Roboto"/>
                <a:ea typeface="Roboto"/>
                <a:cs typeface="Roboto"/>
                <a:sym typeface="Roboto"/>
              </a:rPr>
              <a:t>What is Kafka?</a:t>
            </a:r>
            <a:endParaRPr b="1" sz="1000">
              <a:solidFill>
                <a:srgbClr val="333333"/>
              </a:solidFill>
              <a:highlight>
                <a:srgbClr val="FCFCFC"/>
              </a:highlight>
              <a:latin typeface="Roboto"/>
              <a:ea typeface="Roboto"/>
              <a:cs typeface="Roboto"/>
              <a:sym typeface="Roboto"/>
            </a:endParaRPr>
          </a:p>
          <a:p>
            <a:pPr indent="-292100" lvl="0" marL="457200" marR="0" rtl="0" algn="l">
              <a:lnSpc>
                <a:spcPct val="200000"/>
              </a:lnSpc>
              <a:spcBef>
                <a:spcPts val="0"/>
              </a:spcBef>
              <a:spcAft>
                <a:spcPts val="0"/>
              </a:spcAft>
              <a:buClr>
                <a:srgbClr val="333333"/>
              </a:buClr>
              <a:buSzPts val="1000"/>
              <a:buFont typeface="Roboto"/>
              <a:buChar char="❖"/>
            </a:pPr>
            <a:r>
              <a:rPr b="1" lang="en" sz="1000">
                <a:solidFill>
                  <a:srgbClr val="333333"/>
                </a:solidFill>
                <a:highlight>
                  <a:srgbClr val="FCFCFC"/>
                </a:highlight>
                <a:latin typeface="Roboto"/>
                <a:ea typeface="Roboto"/>
                <a:cs typeface="Roboto"/>
                <a:sym typeface="Roboto"/>
              </a:rPr>
              <a:t>Kafka Fundamentals</a:t>
            </a:r>
            <a:endParaRPr b="1" sz="1000">
              <a:solidFill>
                <a:srgbClr val="333333"/>
              </a:solidFill>
              <a:highlight>
                <a:srgbClr val="FCFCFC"/>
              </a:highlight>
              <a:latin typeface="Roboto"/>
              <a:ea typeface="Roboto"/>
              <a:cs typeface="Roboto"/>
              <a:sym typeface="Roboto"/>
            </a:endParaRPr>
          </a:p>
          <a:p>
            <a:pPr indent="-292100" lvl="1" marL="914400" marR="0" rtl="0" algn="l">
              <a:lnSpc>
                <a:spcPct val="200000"/>
              </a:lnSpc>
              <a:spcBef>
                <a:spcPts val="0"/>
              </a:spcBef>
              <a:spcAft>
                <a:spcPts val="0"/>
              </a:spcAft>
              <a:buClr>
                <a:srgbClr val="333333"/>
              </a:buClr>
              <a:buSzPts val="1000"/>
              <a:buFont typeface="Roboto"/>
              <a:buChar char="➢"/>
            </a:pPr>
            <a:r>
              <a:rPr b="1" lang="en" sz="1000">
                <a:solidFill>
                  <a:srgbClr val="333333"/>
                </a:solidFill>
                <a:highlight>
                  <a:srgbClr val="FCFCFC"/>
                </a:highlight>
                <a:latin typeface="Roboto"/>
                <a:ea typeface="Roboto"/>
                <a:cs typeface="Roboto"/>
                <a:sym typeface="Roboto"/>
              </a:rPr>
              <a:t>Topic, Partition, Partition Offset </a:t>
            </a:r>
            <a:endParaRPr b="1" sz="1000">
              <a:solidFill>
                <a:srgbClr val="333333"/>
              </a:solidFill>
              <a:highlight>
                <a:srgbClr val="FCFCFC"/>
              </a:highlight>
              <a:latin typeface="Roboto"/>
              <a:ea typeface="Roboto"/>
              <a:cs typeface="Roboto"/>
              <a:sym typeface="Roboto"/>
            </a:endParaRPr>
          </a:p>
          <a:p>
            <a:pPr indent="-292100" lvl="1" marL="914400" marR="0" rtl="0" algn="l">
              <a:lnSpc>
                <a:spcPct val="200000"/>
              </a:lnSpc>
              <a:spcBef>
                <a:spcPts val="0"/>
              </a:spcBef>
              <a:spcAft>
                <a:spcPts val="0"/>
              </a:spcAft>
              <a:buClr>
                <a:srgbClr val="333333"/>
              </a:buClr>
              <a:buSzPts val="1000"/>
              <a:buFont typeface="Roboto"/>
              <a:buChar char="➢"/>
            </a:pPr>
            <a:r>
              <a:rPr b="1" lang="en" sz="1000">
                <a:solidFill>
                  <a:srgbClr val="333333"/>
                </a:solidFill>
                <a:highlight>
                  <a:srgbClr val="FCFCFC"/>
                </a:highlight>
                <a:latin typeface="Roboto"/>
                <a:ea typeface="Roboto"/>
                <a:cs typeface="Roboto"/>
                <a:sym typeface="Roboto"/>
              </a:rPr>
              <a:t>Brokers</a:t>
            </a:r>
            <a:endParaRPr b="1" sz="1000">
              <a:solidFill>
                <a:srgbClr val="333333"/>
              </a:solidFill>
              <a:highlight>
                <a:srgbClr val="FCFCFC"/>
              </a:highlight>
              <a:latin typeface="Roboto"/>
              <a:ea typeface="Roboto"/>
              <a:cs typeface="Roboto"/>
              <a:sym typeface="Roboto"/>
            </a:endParaRPr>
          </a:p>
          <a:p>
            <a:pPr indent="-292100" lvl="1" marL="914400" rtl="0" algn="l">
              <a:lnSpc>
                <a:spcPct val="200000"/>
              </a:lnSpc>
              <a:spcBef>
                <a:spcPts val="0"/>
              </a:spcBef>
              <a:spcAft>
                <a:spcPts val="0"/>
              </a:spcAft>
              <a:buClr>
                <a:srgbClr val="333333"/>
              </a:buClr>
              <a:buSzPts val="1000"/>
              <a:buFont typeface="Roboto"/>
              <a:buChar char="➢"/>
            </a:pPr>
            <a:r>
              <a:rPr b="1" lang="en" sz="1000">
                <a:solidFill>
                  <a:srgbClr val="333333"/>
                </a:solidFill>
                <a:highlight>
                  <a:srgbClr val="FCFCFC"/>
                </a:highlight>
                <a:latin typeface="Roboto"/>
                <a:ea typeface="Roboto"/>
                <a:cs typeface="Roboto"/>
                <a:sym typeface="Roboto"/>
              </a:rPr>
              <a:t>Replic</a:t>
            </a:r>
            <a:r>
              <a:rPr b="1" lang="en" sz="1000">
                <a:solidFill>
                  <a:srgbClr val="333333"/>
                </a:solidFill>
                <a:highlight>
                  <a:srgbClr val="FCFCFC"/>
                </a:highlight>
                <a:latin typeface="Roboto"/>
                <a:ea typeface="Roboto"/>
                <a:cs typeface="Roboto"/>
                <a:sym typeface="Roboto"/>
              </a:rPr>
              <a:t>ation</a:t>
            </a:r>
            <a:endParaRPr b="1" sz="1000">
              <a:solidFill>
                <a:srgbClr val="333333"/>
              </a:solidFill>
              <a:highlight>
                <a:srgbClr val="FCFCFC"/>
              </a:highlight>
              <a:latin typeface="Roboto"/>
              <a:ea typeface="Roboto"/>
              <a:cs typeface="Roboto"/>
              <a:sym typeface="Roboto"/>
            </a:endParaRPr>
          </a:p>
          <a:p>
            <a:pPr indent="-292100" lvl="1" marL="914400" rtl="0" algn="l">
              <a:lnSpc>
                <a:spcPct val="200000"/>
              </a:lnSpc>
              <a:spcBef>
                <a:spcPts val="0"/>
              </a:spcBef>
              <a:spcAft>
                <a:spcPts val="0"/>
              </a:spcAft>
              <a:buClr>
                <a:srgbClr val="333333"/>
              </a:buClr>
              <a:buSzPts val="1000"/>
              <a:buFont typeface="Roboto"/>
              <a:buChar char="➢"/>
            </a:pPr>
            <a:r>
              <a:rPr b="1" lang="en" sz="1000">
                <a:solidFill>
                  <a:srgbClr val="333333"/>
                </a:solidFill>
                <a:highlight>
                  <a:srgbClr val="FCFCFC"/>
                </a:highlight>
                <a:latin typeface="Roboto"/>
                <a:ea typeface="Roboto"/>
                <a:cs typeface="Roboto"/>
                <a:sym typeface="Roboto"/>
              </a:rPr>
              <a:t>Cluster</a:t>
            </a:r>
            <a:endParaRPr b="1" sz="1000">
              <a:solidFill>
                <a:srgbClr val="333333"/>
              </a:solidFill>
              <a:highlight>
                <a:srgbClr val="FCFCFC"/>
              </a:highlight>
              <a:latin typeface="Roboto"/>
              <a:ea typeface="Roboto"/>
              <a:cs typeface="Roboto"/>
              <a:sym typeface="Roboto"/>
            </a:endParaRPr>
          </a:p>
          <a:p>
            <a:pPr indent="-292100" lvl="1" marL="914400" marR="0" rtl="0" algn="l">
              <a:lnSpc>
                <a:spcPct val="200000"/>
              </a:lnSpc>
              <a:spcBef>
                <a:spcPts val="0"/>
              </a:spcBef>
              <a:spcAft>
                <a:spcPts val="0"/>
              </a:spcAft>
              <a:buClr>
                <a:srgbClr val="333333"/>
              </a:buClr>
              <a:buSzPts val="1000"/>
              <a:buFont typeface="Roboto"/>
              <a:buChar char="➢"/>
            </a:pPr>
            <a:r>
              <a:rPr b="1" lang="en" sz="1000">
                <a:solidFill>
                  <a:srgbClr val="333333"/>
                </a:solidFill>
                <a:highlight>
                  <a:srgbClr val="FCFCFC"/>
                </a:highlight>
                <a:latin typeface="Roboto"/>
                <a:ea typeface="Roboto"/>
                <a:cs typeface="Roboto"/>
                <a:sym typeface="Roboto"/>
              </a:rPr>
              <a:t>Producers and consumers</a:t>
            </a:r>
            <a:endParaRPr b="1" sz="1000">
              <a:solidFill>
                <a:srgbClr val="333333"/>
              </a:solidFill>
              <a:highlight>
                <a:srgbClr val="FCFCFC"/>
              </a:highlight>
              <a:latin typeface="Roboto"/>
              <a:ea typeface="Roboto"/>
              <a:cs typeface="Roboto"/>
              <a:sym typeface="Roboto"/>
            </a:endParaRPr>
          </a:p>
          <a:p>
            <a:pPr indent="-292100" lvl="1" marL="914400" marR="0" rtl="0" algn="l">
              <a:lnSpc>
                <a:spcPct val="200000"/>
              </a:lnSpc>
              <a:spcBef>
                <a:spcPts val="0"/>
              </a:spcBef>
              <a:spcAft>
                <a:spcPts val="0"/>
              </a:spcAft>
              <a:buClr>
                <a:srgbClr val="333333"/>
              </a:buClr>
              <a:buSzPts val="1000"/>
              <a:buFont typeface="Roboto"/>
              <a:buChar char="➢"/>
            </a:pPr>
            <a:r>
              <a:rPr b="1" lang="en" sz="1000">
                <a:solidFill>
                  <a:srgbClr val="333333"/>
                </a:solidFill>
                <a:highlight>
                  <a:srgbClr val="FCFCFC"/>
                </a:highlight>
                <a:latin typeface="Roboto"/>
                <a:ea typeface="Roboto"/>
                <a:cs typeface="Roboto"/>
                <a:sym typeface="Roboto"/>
              </a:rPr>
              <a:t>Leader and Follower</a:t>
            </a:r>
            <a:endParaRPr b="1" sz="1000">
              <a:solidFill>
                <a:srgbClr val="333333"/>
              </a:solidFill>
              <a:highlight>
                <a:srgbClr val="FCFCFC"/>
              </a:highlight>
              <a:latin typeface="Roboto"/>
              <a:ea typeface="Roboto"/>
              <a:cs typeface="Roboto"/>
              <a:sym typeface="Roboto"/>
            </a:endParaRPr>
          </a:p>
          <a:p>
            <a:pPr indent="-292100" lvl="1" marL="914400" marR="0" rtl="0" algn="l">
              <a:lnSpc>
                <a:spcPct val="200000"/>
              </a:lnSpc>
              <a:spcBef>
                <a:spcPts val="0"/>
              </a:spcBef>
              <a:spcAft>
                <a:spcPts val="0"/>
              </a:spcAft>
              <a:buClr>
                <a:srgbClr val="333333"/>
              </a:buClr>
              <a:buSzPts val="1000"/>
              <a:buFont typeface="Roboto"/>
              <a:buChar char="➢"/>
            </a:pPr>
            <a:r>
              <a:rPr b="1" lang="en" sz="1000">
                <a:solidFill>
                  <a:srgbClr val="333333"/>
                </a:solidFill>
                <a:highlight>
                  <a:srgbClr val="FCFCFC"/>
                </a:highlight>
                <a:latin typeface="Roboto"/>
                <a:ea typeface="Roboto"/>
                <a:cs typeface="Roboto"/>
                <a:sym typeface="Roboto"/>
              </a:rPr>
              <a:t>Logs and ZooKeeper </a:t>
            </a:r>
            <a:endParaRPr b="1" sz="1000">
              <a:solidFill>
                <a:srgbClr val="333333"/>
              </a:solidFill>
              <a:highlight>
                <a:srgbClr val="FCFCFC"/>
              </a:highlight>
              <a:latin typeface="Roboto"/>
              <a:ea typeface="Roboto"/>
              <a:cs typeface="Roboto"/>
              <a:sym typeface="Roboto"/>
            </a:endParaRPr>
          </a:p>
          <a:p>
            <a:pPr indent="-292100" lvl="0" marL="457200" rtl="0" algn="l">
              <a:lnSpc>
                <a:spcPct val="200000"/>
              </a:lnSpc>
              <a:spcBef>
                <a:spcPts val="0"/>
              </a:spcBef>
              <a:spcAft>
                <a:spcPts val="0"/>
              </a:spcAft>
              <a:buClr>
                <a:srgbClr val="333333"/>
              </a:buClr>
              <a:buSzPts val="1000"/>
              <a:buFont typeface="Roboto"/>
              <a:buChar char="❖"/>
            </a:pPr>
            <a:r>
              <a:rPr b="1" lang="en" sz="1000">
                <a:solidFill>
                  <a:srgbClr val="333333"/>
                </a:solidFill>
                <a:highlight>
                  <a:srgbClr val="FCFCFC"/>
                </a:highlight>
                <a:latin typeface="Roboto"/>
                <a:ea typeface="Roboto"/>
                <a:cs typeface="Roboto"/>
                <a:sym typeface="Roboto"/>
              </a:rPr>
              <a:t>Kafka - </a:t>
            </a:r>
            <a:r>
              <a:rPr b="1" lang="en" sz="1000">
                <a:solidFill>
                  <a:srgbClr val="333333"/>
                </a:solidFill>
                <a:highlight>
                  <a:srgbClr val="FCFCFC"/>
                </a:highlight>
                <a:latin typeface="Roboto"/>
                <a:ea typeface="Roboto"/>
                <a:cs typeface="Roboto"/>
                <a:sym typeface="Roboto"/>
              </a:rPr>
              <a:t>Scaling </a:t>
            </a:r>
            <a:endParaRPr b="1" sz="1000">
              <a:solidFill>
                <a:srgbClr val="333333"/>
              </a:solidFill>
              <a:highlight>
                <a:srgbClr val="FCFCFC"/>
              </a:highlight>
              <a:latin typeface="Roboto"/>
              <a:ea typeface="Roboto"/>
              <a:cs typeface="Roboto"/>
              <a:sym typeface="Roboto"/>
            </a:endParaRPr>
          </a:p>
          <a:p>
            <a:pPr indent="-292100" lvl="0" marL="457200" rtl="0" algn="l">
              <a:lnSpc>
                <a:spcPct val="200000"/>
              </a:lnSpc>
              <a:spcBef>
                <a:spcPts val="0"/>
              </a:spcBef>
              <a:spcAft>
                <a:spcPts val="0"/>
              </a:spcAft>
              <a:buClr>
                <a:srgbClr val="333333"/>
              </a:buClr>
              <a:buSzPts val="1000"/>
              <a:buFont typeface="Roboto"/>
              <a:buChar char="❖"/>
            </a:pPr>
            <a:r>
              <a:rPr b="1" lang="en" sz="1000">
                <a:solidFill>
                  <a:srgbClr val="333333"/>
                </a:solidFill>
                <a:highlight>
                  <a:srgbClr val="FCFCFC"/>
                </a:highlight>
                <a:latin typeface="Roboto"/>
                <a:ea typeface="Roboto"/>
                <a:cs typeface="Roboto"/>
                <a:sym typeface="Roboto"/>
              </a:rPr>
              <a:t>Kafka - Event and Command concept</a:t>
            </a:r>
            <a:endParaRPr b="1" sz="1000">
              <a:solidFill>
                <a:srgbClr val="333333"/>
              </a:solidFill>
              <a:highlight>
                <a:srgbClr val="FCFCFC"/>
              </a:highlight>
              <a:latin typeface="Roboto"/>
              <a:ea typeface="Roboto"/>
              <a:cs typeface="Roboto"/>
              <a:sym typeface="Roboto"/>
            </a:endParaRPr>
          </a:p>
          <a:p>
            <a:pPr indent="-292100" lvl="0" marL="457200" rtl="0" algn="l">
              <a:lnSpc>
                <a:spcPct val="200000"/>
              </a:lnSpc>
              <a:spcBef>
                <a:spcPts val="0"/>
              </a:spcBef>
              <a:spcAft>
                <a:spcPts val="0"/>
              </a:spcAft>
              <a:buClr>
                <a:srgbClr val="333333"/>
              </a:buClr>
              <a:buSzPts val="1000"/>
              <a:buFont typeface="Roboto"/>
              <a:buChar char="❖"/>
            </a:pPr>
            <a:r>
              <a:rPr b="1" lang="en" sz="1000">
                <a:solidFill>
                  <a:srgbClr val="333333"/>
                </a:solidFill>
                <a:highlight>
                  <a:srgbClr val="FCFCFC"/>
                </a:highlight>
                <a:latin typeface="Roboto"/>
                <a:ea typeface="Roboto"/>
                <a:cs typeface="Roboto"/>
                <a:sym typeface="Roboto"/>
              </a:rPr>
              <a:t>Recommendations</a:t>
            </a:r>
            <a:endParaRPr b="1" sz="1000">
              <a:solidFill>
                <a:srgbClr val="333333"/>
              </a:solidFill>
              <a:highlight>
                <a:srgbClr val="FCFCFC"/>
              </a:highlight>
              <a:latin typeface="Roboto"/>
              <a:ea typeface="Roboto"/>
              <a:cs typeface="Roboto"/>
              <a:sym typeface="Roboto"/>
            </a:endParaRPr>
          </a:p>
          <a:p>
            <a:pPr indent="-292100" lvl="0" marL="457200" rtl="0" algn="l">
              <a:lnSpc>
                <a:spcPct val="200000"/>
              </a:lnSpc>
              <a:spcBef>
                <a:spcPts val="0"/>
              </a:spcBef>
              <a:spcAft>
                <a:spcPts val="0"/>
              </a:spcAft>
              <a:buClr>
                <a:srgbClr val="333333"/>
              </a:buClr>
              <a:buSzPts val="1000"/>
              <a:buFont typeface="Roboto"/>
              <a:buChar char="❖"/>
            </a:pPr>
            <a:r>
              <a:rPr b="1" lang="en" sz="1000">
                <a:solidFill>
                  <a:srgbClr val="333333"/>
                </a:solidFill>
                <a:highlight>
                  <a:srgbClr val="FCFCFC"/>
                </a:highlight>
                <a:latin typeface="Roboto"/>
                <a:ea typeface="Roboto"/>
                <a:cs typeface="Roboto"/>
                <a:sym typeface="Roboto"/>
              </a:rPr>
              <a:t>Kafka in Microservices system</a:t>
            </a:r>
            <a:endParaRPr b="1" sz="1000">
              <a:solidFill>
                <a:srgbClr val="333333"/>
              </a:solidFill>
              <a:highlight>
                <a:srgbClr val="FCFCFC"/>
              </a:highlight>
              <a:latin typeface="Roboto"/>
              <a:ea typeface="Roboto"/>
              <a:cs typeface="Roboto"/>
              <a:sym typeface="Roboto"/>
            </a:endParaRPr>
          </a:p>
          <a:p>
            <a:pPr indent="-292100" lvl="0" marL="457200" rtl="0" algn="l">
              <a:lnSpc>
                <a:spcPct val="200000"/>
              </a:lnSpc>
              <a:spcBef>
                <a:spcPts val="0"/>
              </a:spcBef>
              <a:spcAft>
                <a:spcPts val="0"/>
              </a:spcAft>
              <a:buClr>
                <a:srgbClr val="333333"/>
              </a:buClr>
              <a:buSzPts val="1000"/>
              <a:buFont typeface="Roboto"/>
              <a:buChar char="❖"/>
            </a:pPr>
            <a:r>
              <a:rPr b="1" lang="en" sz="1000">
                <a:solidFill>
                  <a:schemeClr val="dk1"/>
                </a:solidFill>
                <a:highlight>
                  <a:srgbClr val="FFFFFF"/>
                </a:highlight>
                <a:latin typeface="Roboto"/>
                <a:ea typeface="Roboto"/>
                <a:cs typeface="Roboto"/>
                <a:sym typeface="Roboto"/>
              </a:rPr>
              <a:t>Kafka - Se</a:t>
            </a:r>
            <a:r>
              <a:rPr b="1" lang="en" sz="1000">
                <a:solidFill>
                  <a:schemeClr val="dk1"/>
                </a:solidFill>
                <a:highlight>
                  <a:schemeClr val="lt1"/>
                </a:highlight>
                <a:latin typeface="Roboto"/>
                <a:ea typeface="Roboto"/>
                <a:cs typeface="Roboto"/>
                <a:sym typeface="Roboto"/>
              </a:rPr>
              <a:t>rialization</a:t>
            </a:r>
            <a:r>
              <a:rPr b="1" lang="en" sz="1000">
                <a:solidFill>
                  <a:srgbClr val="333333"/>
                </a:solidFill>
                <a:highlight>
                  <a:srgbClr val="FCFCFC"/>
                </a:highlight>
                <a:latin typeface="Roboto"/>
                <a:ea typeface="Roboto"/>
                <a:cs typeface="Roboto"/>
                <a:sym typeface="Roboto"/>
              </a:rPr>
              <a:t> &amp; </a:t>
            </a:r>
            <a:r>
              <a:rPr b="1" lang="en" sz="1000">
                <a:solidFill>
                  <a:schemeClr val="dk1"/>
                </a:solidFill>
                <a:highlight>
                  <a:srgbClr val="FFFFFF"/>
                </a:highlight>
                <a:latin typeface="Roboto"/>
                <a:ea typeface="Roboto"/>
                <a:cs typeface="Roboto"/>
                <a:sym typeface="Roboto"/>
              </a:rPr>
              <a:t>Deserialization</a:t>
            </a:r>
            <a:endParaRPr b="1" sz="1000">
              <a:solidFill>
                <a:srgbClr val="333333"/>
              </a:solidFill>
              <a:highlight>
                <a:srgbClr val="FCFCFC"/>
              </a:highlight>
              <a:latin typeface="Roboto"/>
              <a:ea typeface="Roboto"/>
              <a:cs typeface="Roboto"/>
              <a:sym typeface="Roboto"/>
            </a:endParaRPr>
          </a:p>
          <a:p>
            <a:pPr indent="-292100" lvl="0" marL="457200" rtl="0" algn="l">
              <a:lnSpc>
                <a:spcPct val="200000"/>
              </a:lnSpc>
              <a:spcBef>
                <a:spcPts val="0"/>
              </a:spcBef>
              <a:spcAft>
                <a:spcPts val="0"/>
              </a:spcAft>
              <a:buClr>
                <a:srgbClr val="333333"/>
              </a:buClr>
              <a:buSzPts val="1000"/>
              <a:buFont typeface="Roboto"/>
              <a:buChar char="❖"/>
            </a:pPr>
            <a:r>
              <a:rPr b="1" lang="en" sz="1000">
                <a:solidFill>
                  <a:srgbClr val="333333"/>
                </a:solidFill>
                <a:highlight>
                  <a:srgbClr val="FCFCFC"/>
                </a:highlight>
                <a:latin typeface="Roboto"/>
                <a:ea typeface="Roboto"/>
                <a:cs typeface="Roboto"/>
                <a:sym typeface="Roboto"/>
              </a:rPr>
              <a:t>Kafka installation and demonstration </a:t>
            </a:r>
            <a:endParaRPr b="1" sz="1000">
              <a:solidFill>
                <a:srgbClr val="333333"/>
              </a:solidFill>
              <a:highlight>
                <a:srgbClr val="FCFCFC"/>
              </a:highlight>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c51f588e10_1_9"/>
          <p:cNvSpPr txBox="1"/>
          <p:nvPr>
            <p:ph type="title"/>
          </p:nvPr>
        </p:nvSpPr>
        <p:spPr>
          <a:xfrm>
            <a:off x="876825" y="90825"/>
            <a:ext cx="6393300" cy="333300"/>
          </a:xfrm>
          <a:prstGeom prst="rect">
            <a:avLst/>
          </a:prstGeom>
          <a:noFill/>
          <a:ln>
            <a:noFill/>
          </a:ln>
        </p:spPr>
        <p:txBody>
          <a:bodyPr anchorCtr="0" anchor="t" bIns="74525" lIns="74525" spcFirstLastPara="1" rIns="74525" wrap="square" tIns="74525">
            <a:noAutofit/>
          </a:bodyPr>
          <a:lstStyle/>
          <a:p>
            <a:pPr indent="0" lvl="0" marL="914400" rtl="0" algn="ctr">
              <a:lnSpc>
                <a:spcPct val="200000"/>
              </a:lnSpc>
              <a:spcBef>
                <a:spcPts val="1200"/>
              </a:spcBef>
              <a:spcAft>
                <a:spcPts val="0"/>
              </a:spcAft>
              <a:buSzPts val="1100"/>
              <a:buNone/>
            </a:pPr>
            <a:r>
              <a:rPr lang="en" sz="1250">
                <a:solidFill>
                  <a:srgbClr val="333333"/>
                </a:solidFill>
                <a:highlight>
                  <a:srgbClr val="FCFCFC"/>
                </a:highlight>
                <a:latin typeface="Roboto"/>
                <a:ea typeface="Roboto"/>
                <a:cs typeface="Roboto"/>
                <a:sym typeface="Roboto"/>
              </a:rPr>
              <a:t>E</a:t>
            </a:r>
            <a:r>
              <a:rPr lang="en" sz="1250">
                <a:solidFill>
                  <a:srgbClr val="333333"/>
                </a:solidFill>
                <a:highlight>
                  <a:srgbClr val="FCFCFC"/>
                </a:highlight>
                <a:latin typeface="Roboto"/>
                <a:ea typeface="Roboto"/>
                <a:cs typeface="Roboto"/>
                <a:sym typeface="Roboto"/>
              </a:rPr>
              <a:t>vents and Commands</a:t>
            </a:r>
            <a:endParaRPr sz="1900"/>
          </a:p>
        </p:txBody>
      </p:sp>
      <p:pic>
        <p:nvPicPr>
          <p:cNvPr id="228" name="Google Shape;228;gc51f588e10_1_9"/>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pic>
        <p:nvPicPr>
          <p:cNvPr id="229" name="Google Shape;229;gc51f588e10_1_9"/>
          <p:cNvPicPr preferRelativeResize="0"/>
          <p:nvPr/>
        </p:nvPicPr>
        <p:blipFill>
          <a:blip r:embed="rId4">
            <a:alphaModFix/>
          </a:blip>
          <a:stretch>
            <a:fillRect/>
          </a:stretch>
        </p:blipFill>
        <p:spPr>
          <a:xfrm>
            <a:off x="152400" y="763400"/>
            <a:ext cx="8839200" cy="3616706"/>
          </a:xfrm>
          <a:prstGeom prst="rect">
            <a:avLst/>
          </a:prstGeom>
          <a:noFill/>
          <a:ln>
            <a:noFill/>
          </a:ln>
        </p:spPr>
      </p:pic>
      <p:sp>
        <p:nvSpPr>
          <p:cNvPr id="230" name="Google Shape;230;gc51f588e10_1_9"/>
          <p:cNvSpPr/>
          <p:nvPr/>
        </p:nvSpPr>
        <p:spPr>
          <a:xfrm>
            <a:off x="3339125" y="3992425"/>
            <a:ext cx="1752600" cy="51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c33d42b8ed_0_9"/>
          <p:cNvSpPr txBox="1"/>
          <p:nvPr>
            <p:ph type="title"/>
          </p:nvPr>
        </p:nvSpPr>
        <p:spPr>
          <a:xfrm>
            <a:off x="876825" y="90825"/>
            <a:ext cx="6393300" cy="333300"/>
          </a:xfrm>
          <a:prstGeom prst="rect">
            <a:avLst/>
          </a:prstGeom>
          <a:noFill/>
          <a:ln>
            <a:noFill/>
          </a:ln>
        </p:spPr>
        <p:txBody>
          <a:bodyPr anchorCtr="0" anchor="t" bIns="74525" lIns="74525" spcFirstLastPara="1" rIns="74525" wrap="square" tIns="74525">
            <a:noAutofit/>
          </a:bodyPr>
          <a:lstStyle/>
          <a:p>
            <a:pPr indent="0" lvl="0" marL="914400" rtl="0" algn="ctr">
              <a:lnSpc>
                <a:spcPct val="200000"/>
              </a:lnSpc>
              <a:spcBef>
                <a:spcPts val="1200"/>
              </a:spcBef>
              <a:spcAft>
                <a:spcPts val="0"/>
              </a:spcAft>
              <a:buSzPts val="1100"/>
              <a:buNone/>
            </a:pPr>
            <a:r>
              <a:rPr lang="en" sz="1250">
                <a:solidFill>
                  <a:srgbClr val="333333"/>
                </a:solidFill>
                <a:highlight>
                  <a:srgbClr val="FCFCFC"/>
                </a:highlight>
                <a:latin typeface="Roboto"/>
                <a:ea typeface="Roboto"/>
                <a:cs typeface="Roboto"/>
                <a:sym typeface="Roboto"/>
              </a:rPr>
              <a:t>Events and Commands</a:t>
            </a:r>
            <a:endParaRPr sz="1900"/>
          </a:p>
        </p:txBody>
      </p:sp>
      <p:pic>
        <p:nvPicPr>
          <p:cNvPr id="237" name="Google Shape;237;gc33d42b8ed_0_9"/>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238" name="Google Shape;238;gc33d42b8ed_0_9"/>
          <p:cNvSpPr txBox="1"/>
          <p:nvPr>
            <p:ph idx="1" type="body"/>
          </p:nvPr>
        </p:nvSpPr>
        <p:spPr>
          <a:xfrm>
            <a:off x="154200" y="781850"/>
            <a:ext cx="8835600" cy="3939600"/>
          </a:xfrm>
          <a:prstGeom prst="rect">
            <a:avLst/>
          </a:prstGeom>
          <a:noFill/>
          <a:ln>
            <a:noFill/>
          </a:ln>
        </p:spPr>
        <p:txBody>
          <a:bodyPr anchorCtr="0" anchor="t" bIns="37250" lIns="74525" spcFirstLastPara="1" rIns="74525" wrap="square" tIns="37250">
            <a:noAutofit/>
          </a:bodyPr>
          <a:lstStyle/>
          <a:p>
            <a:pPr indent="0" lvl="0" marL="0" rtl="0" algn="l">
              <a:lnSpc>
                <a:spcPct val="150000"/>
              </a:lnSpc>
              <a:spcBef>
                <a:spcPts val="1200"/>
              </a:spcBef>
              <a:spcAft>
                <a:spcPts val="0"/>
              </a:spcAft>
              <a:buSzPts val="1600"/>
              <a:buNone/>
            </a:pPr>
            <a:r>
              <a:rPr b="1" lang="en" sz="1450">
                <a:solidFill>
                  <a:srgbClr val="333333"/>
                </a:solidFill>
                <a:highlight>
                  <a:srgbClr val="FCFCFC"/>
                </a:highlight>
                <a:latin typeface="Roboto"/>
                <a:ea typeface="Roboto"/>
                <a:cs typeface="Roboto"/>
                <a:sym typeface="Roboto"/>
              </a:rPr>
              <a:t>Command</a:t>
            </a:r>
            <a:endParaRPr sz="1450">
              <a:solidFill>
                <a:srgbClr val="3C3C3B"/>
              </a:solidFill>
              <a:highlight>
                <a:srgbClr val="FFFFFF"/>
              </a:highlight>
              <a:latin typeface="Arial"/>
              <a:ea typeface="Arial"/>
              <a:cs typeface="Arial"/>
              <a:sym typeface="Arial"/>
            </a:endParaRPr>
          </a:p>
          <a:p>
            <a:pPr indent="-320675" lvl="0" marL="457200" rtl="0" algn="l">
              <a:lnSpc>
                <a:spcPct val="150000"/>
              </a:lnSpc>
              <a:spcBef>
                <a:spcPts val="1200"/>
              </a:spcBef>
              <a:spcAft>
                <a:spcPts val="0"/>
              </a:spcAft>
              <a:buClr>
                <a:schemeClr val="dk1"/>
              </a:buClr>
              <a:buSzPts val="1450"/>
              <a:buFont typeface="Arial"/>
              <a:buChar char="➔"/>
            </a:pPr>
            <a:r>
              <a:rPr lang="en" sz="1450">
                <a:solidFill>
                  <a:srgbClr val="242729"/>
                </a:solidFill>
                <a:highlight>
                  <a:srgbClr val="FFFFFF"/>
                </a:highlight>
                <a:latin typeface="Arial"/>
                <a:ea typeface="Arial"/>
                <a:cs typeface="Arial"/>
                <a:sym typeface="Arial"/>
              </a:rPr>
              <a:t>Describes a request that is to be executed</a:t>
            </a:r>
            <a:r>
              <a:rPr lang="en" sz="1450">
                <a:solidFill>
                  <a:srgbClr val="3C3C3B"/>
                </a:solidFill>
                <a:highlight>
                  <a:schemeClr val="lt1"/>
                </a:highlight>
                <a:latin typeface="Arial"/>
                <a:ea typeface="Arial"/>
                <a:cs typeface="Arial"/>
                <a:sym typeface="Arial"/>
              </a:rPr>
              <a:t>.</a:t>
            </a:r>
            <a:endParaRPr sz="1450">
              <a:solidFill>
                <a:schemeClr val="dk1"/>
              </a:solidFill>
              <a:highlight>
                <a:srgbClr val="FFFFFF"/>
              </a:highlight>
              <a:latin typeface="Arial"/>
              <a:ea typeface="Arial"/>
              <a:cs typeface="Arial"/>
              <a:sym typeface="Arial"/>
            </a:endParaRPr>
          </a:p>
          <a:p>
            <a:pPr indent="-320675" lvl="0" marL="457200" rtl="0" algn="l">
              <a:lnSpc>
                <a:spcPct val="150000"/>
              </a:lnSpc>
              <a:spcBef>
                <a:spcPts val="0"/>
              </a:spcBef>
              <a:spcAft>
                <a:spcPts val="0"/>
              </a:spcAft>
              <a:buClr>
                <a:schemeClr val="dk1"/>
              </a:buClr>
              <a:buSzPts val="1450"/>
              <a:buFont typeface="Arial"/>
              <a:buChar char="➔"/>
            </a:pPr>
            <a:r>
              <a:rPr lang="en" sz="1450">
                <a:solidFill>
                  <a:schemeClr val="dk1"/>
                </a:solidFill>
                <a:highlight>
                  <a:srgbClr val="FFFFFF"/>
                </a:highlight>
                <a:latin typeface="Arial"/>
                <a:ea typeface="Arial"/>
                <a:cs typeface="Arial"/>
                <a:sym typeface="Arial"/>
              </a:rPr>
              <a:t>A command requires some action to be performed by a processor, and this action should be performed only once by this processor.</a:t>
            </a:r>
            <a:endParaRPr sz="1450">
              <a:solidFill>
                <a:schemeClr val="dk1"/>
              </a:solidFill>
              <a:highlight>
                <a:srgbClr val="FFFFFF"/>
              </a:highlight>
              <a:latin typeface="Arial"/>
              <a:ea typeface="Arial"/>
              <a:cs typeface="Arial"/>
              <a:sym typeface="Arial"/>
            </a:endParaRPr>
          </a:p>
          <a:p>
            <a:pPr indent="0" lvl="0" marL="0" rtl="0" algn="l">
              <a:lnSpc>
                <a:spcPct val="150000"/>
              </a:lnSpc>
              <a:spcBef>
                <a:spcPts val="1200"/>
              </a:spcBef>
              <a:spcAft>
                <a:spcPts val="0"/>
              </a:spcAft>
              <a:buNone/>
            </a:pPr>
            <a:r>
              <a:rPr b="1" lang="en" sz="1450">
                <a:solidFill>
                  <a:schemeClr val="dk1"/>
                </a:solidFill>
                <a:highlight>
                  <a:srgbClr val="FFFFFF"/>
                </a:highlight>
                <a:latin typeface="Arial"/>
                <a:ea typeface="Arial"/>
                <a:cs typeface="Arial"/>
                <a:sym typeface="Arial"/>
              </a:rPr>
              <a:t>Event</a:t>
            </a:r>
            <a:endParaRPr b="1" sz="1450">
              <a:solidFill>
                <a:schemeClr val="dk1"/>
              </a:solidFill>
              <a:highlight>
                <a:srgbClr val="FFFFFF"/>
              </a:highlight>
              <a:latin typeface="Arial"/>
              <a:ea typeface="Arial"/>
              <a:cs typeface="Arial"/>
              <a:sym typeface="Arial"/>
            </a:endParaRPr>
          </a:p>
          <a:p>
            <a:pPr indent="-320675" lvl="0" marL="457200" rtl="0" algn="l">
              <a:lnSpc>
                <a:spcPct val="150000"/>
              </a:lnSpc>
              <a:spcBef>
                <a:spcPts val="1200"/>
              </a:spcBef>
              <a:spcAft>
                <a:spcPts val="0"/>
              </a:spcAft>
              <a:buClr>
                <a:srgbClr val="242729"/>
              </a:buClr>
              <a:buSzPts val="1450"/>
              <a:buFont typeface="Arial"/>
              <a:buChar char="➔"/>
            </a:pPr>
            <a:r>
              <a:rPr lang="en" sz="1450">
                <a:solidFill>
                  <a:srgbClr val="242729"/>
                </a:solidFill>
                <a:highlight>
                  <a:srgbClr val="FFFFFF"/>
                </a:highlight>
                <a:latin typeface="Arial"/>
                <a:ea typeface="Arial"/>
                <a:cs typeface="Arial"/>
                <a:sym typeface="Arial"/>
              </a:rPr>
              <a:t>Describes something that has happened</a:t>
            </a:r>
            <a:endParaRPr sz="1450">
              <a:solidFill>
                <a:srgbClr val="242729"/>
              </a:solidFill>
              <a:highlight>
                <a:srgbClr val="FFFFFF"/>
              </a:highlight>
              <a:latin typeface="Arial"/>
              <a:ea typeface="Arial"/>
              <a:cs typeface="Arial"/>
              <a:sym typeface="Arial"/>
            </a:endParaRPr>
          </a:p>
          <a:p>
            <a:pPr indent="-320675" lvl="0" marL="457200" rtl="0" algn="l">
              <a:lnSpc>
                <a:spcPct val="150000"/>
              </a:lnSpc>
              <a:spcBef>
                <a:spcPts val="0"/>
              </a:spcBef>
              <a:spcAft>
                <a:spcPts val="0"/>
              </a:spcAft>
              <a:buClr>
                <a:schemeClr val="dk1"/>
              </a:buClr>
              <a:buSzPts val="1450"/>
              <a:buFont typeface="Arial"/>
              <a:buChar char="➔"/>
            </a:pPr>
            <a:r>
              <a:rPr lang="en" sz="1450">
                <a:solidFill>
                  <a:schemeClr val="dk1"/>
                </a:solidFill>
                <a:highlight>
                  <a:srgbClr val="FFFFFF"/>
                </a:highlight>
                <a:latin typeface="Arial"/>
                <a:ea typeface="Arial"/>
                <a:cs typeface="Arial"/>
                <a:sym typeface="Arial"/>
              </a:rPr>
              <a:t>An event is the notification of some action that was already executed or an external happening. Several processors/agents may be interested in knowing about the event. Several of them may further issue commands or action required by this notification in their domain of responsibility</a:t>
            </a:r>
            <a:endParaRPr sz="1450">
              <a:solidFill>
                <a:srgbClr val="242729"/>
              </a:solidFill>
              <a:highlight>
                <a:srgbClr val="FFFFFF"/>
              </a:highlight>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c33d42b8ed_0_24"/>
          <p:cNvSpPr txBox="1"/>
          <p:nvPr>
            <p:ph type="title"/>
          </p:nvPr>
        </p:nvSpPr>
        <p:spPr>
          <a:xfrm>
            <a:off x="876825" y="90825"/>
            <a:ext cx="6393300" cy="333300"/>
          </a:xfrm>
          <a:prstGeom prst="rect">
            <a:avLst/>
          </a:prstGeom>
          <a:noFill/>
          <a:ln>
            <a:noFill/>
          </a:ln>
        </p:spPr>
        <p:txBody>
          <a:bodyPr anchorCtr="0" anchor="t" bIns="74525" lIns="74525" spcFirstLastPara="1" rIns="74525" wrap="square" tIns="74525">
            <a:noAutofit/>
          </a:bodyPr>
          <a:lstStyle/>
          <a:p>
            <a:pPr indent="0" lvl="0" marL="914400" rtl="0" algn="ctr">
              <a:lnSpc>
                <a:spcPct val="200000"/>
              </a:lnSpc>
              <a:spcBef>
                <a:spcPts val="1200"/>
              </a:spcBef>
              <a:spcAft>
                <a:spcPts val="0"/>
              </a:spcAft>
              <a:buSzPts val="1100"/>
              <a:buNone/>
            </a:pPr>
            <a:r>
              <a:rPr lang="en" sz="1250">
                <a:solidFill>
                  <a:srgbClr val="333333"/>
                </a:solidFill>
                <a:highlight>
                  <a:srgbClr val="FCFCFC"/>
                </a:highlight>
                <a:latin typeface="Roboto"/>
                <a:ea typeface="Roboto"/>
                <a:cs typeface="Roboto"/>
                <a:sym typeface="Roboto"/>
              </a:rPr>
              <a:t>Events and Commands</a:t>
            </a:r>
            <a:endParaRPr sz="1900"/>
          </a:p>
        </p:txBody>
      </p:sp>
      <p:pic>
        <p:nvPicPr>
          <p:cNvPr id="245" name="Google Shape;245;gc33d42b8ed_0_24"/>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pic>
        <p:nvPicPr>
          <p:cNvPr id="246" name="Google Shape;246;gc33d42b8ed_0_24"/>
          <p:cNvPicPr preferRelativeResize="0"/>
          <p:nvPr/>
        </p:nvPicPr>
        <p:blipFill>
          <a:blip r:embed="rId4">
            <a:alphaModFix/>
          </a:blip>
          <a:stretch>
            <a:fillRect/>
          </a:stretch>
        </p:blipFill>
        <p:spPr>
          <a:xfrm>
            <a:off x="152400" y="576525"/>
            <a:ext cx="8890775" cy="4391400"/>
          </a:xfrm>
          <a:prstGeom prst="rect">
            <a:avLst/>
          </a:prstGeom>
          <a:noFill/>
          <a:ln>
            <a:noFill/>
          </a:ln>
        </p:spPr>
      </p:pic>
      <p:sp>
        <p:nvSpPr>
          <p:cNvPr id="247" name="Google Shape;247;gc33d42b8ed_0_24"/>
          <p:cNvSpPr/>
          <p:nvPr/>
        </p:nvSpPr>
        <p:spPr>
          <a:xfrm>
            <a:off x="4668400" y="3583925"/>
            <a:ext cx="877800" cy="4131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c51f588e10_1_2"/>
          <p:cNvSpPr txBox="1"/>
          <p:nvPr>
            <p:ph type="title"/>
          </p:nvPr>
        </p:nvSpPr>
        <p:spPr>
          <a:xfrm>
            <a:off x="876825" y="90825"/>
            <a:ext cx="6393300" cy="333300"/>
          </a:xfrm>
          <a:prstGeom prst="rect">
            <a:avLst/>
          </a:prstGeom>
          <a:solidFill>
            <a:srgbClr val="FFFFFF"/>
          </a:solidFill>
          <a:ln>
            <a:noFill/>
          </a:ln>
        </p:spPr>
        <p:txBody>
          <a:bodyPr anchorCtr="0" anchor="t" bIns="74525" lIns="74525" spcFirstLastPara="1" rIns="74525" wrap="square" tIns="74525">
            <a:noAutofit/>
          </a:bodyPr>
          <a:lstStyle/>
          <a:p>
            <a:pPr indent="0" lvl="0" marL="914400" rtl="0" algn="ctr">
              <a:lnSpc>
                <a:spcPct val="200000"/>
              </a:lnSpc>
              <a:spcBef>
                <a:spcPts val="1200"/>
              </a:spcBef>
              <a:spcAft>
                <a:spcPts val="0"/>
              </a:spcAft>
              <a:buSzPts val="1100"/>
              <a:buNone/>
            </a:pPr>
            <a:r>
              <a:rPr lang="en" sz="1350">
                <a:solidFill>
                  <a:srgbClr val="333333"/>
                </a:solidFill>
                <a:latin typeface="Arial"/>
                <a:ea typeface="Arial"/>
                <a:cs typeface="Arial"/>
                <a:sym typeface="Arial"/>
              </a:rPr>
              <a:t>Recommendations</a:t>
            </a:r>
            <a:r>
              <a:rPr lang="en" sz="1350">
                <a:solidFill>
                  <a:srgbClr val="333333"/>
                </a:solidFill>
                <a:highlight>
                  <a:srgbClr val="FCFCFC"/>
                </a:highlight>
                <a:latin typeface="Roboto"/>
                <a:ea typeface="Roboto"/>
                <a:cs typeface="Roboto"/>
                <a:sym typeface="Roboto"/>
              </a:rPr>
              <a:t> </a:t>
            </a:r>
            <a:r>
              <a:rPr lang="en" sz="1650">
                <a:solidFill>
                  <a:srgbClr val="333333"/>
                </a:solidFill>
                <a:highlight>
                  <a:srgbClr val="FCFCFC"/>
                </a:highlight>
                <a:latin typeface="Roboto"/>
                <a:ea typeface="Roboto"/>
                <a:cs typeface="Roboto"/>
                <a:sym typeface="Roboto"/>
              </a:rPr>
              <a:t> </a:t>
            </a:r>
            <a:endParaRPr sz="1800"/>
          </a:p>
        </p:txBody>
      </p:sp>
      <p:pic>
        <p:nvPicPr>
          <p:cNvPr id="254" name="Google Shape;254;gc51f588e10_1_2"/>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255" name="Google Shape;255;gc51f588e10_1_2"/>
          <p:cNvSpPr txBox="1"/>
          <p:nvPr>
            <p:ph idx="1" type="body"/>
          </p:nvPr>
        </p:nvSpPr>
        <p:spPr>
          <a:xfrm>
            <a:off x="154200" y="885125"/>
            <a:ext cx="8835600" cy="3939600"/>
          </a:xfrm>
          <a:prstGeom prst="rect">
            <a:avLst/>
          </a:prstGeom>
          <a:noFill/>
          <a:ln>
            <a:noFill/>
          </a:ln>
        </p:spPr>
        <p:txBody>
          <a:bodyPr anchorCtr="0" anchor="t" bIns="37250" lIns="74525" spcFirstLastPara="1" rIns="74525" wrap="square" tIns="37250">
            <a:noAutofit/>
          </a:bodyPr>
          <a:lstStyle/>
          <a:p>
            <a:pPr indent="0" lvl="0" marL="0" rtl="0" algn="l">
              <a:lnSpc>
                <a:spcPct val="135000"/>
              </a:lnSpc>
              <a:spcBef>
                <a:spcPts val="1400"/>
              </a:spcBef>
              <a:spcAft>
                <a:spcPts val="0"/>
              </a:spcAft>
              <a:buSzPts val="1100"/>
              <a:buNone/>
            </a:pPr>
            <a:r>
              <a:rPr b="1" lang="en" sz="1450" u="sng">
                <a:solidFill>
                  <a:srgbClr val="010000"/>
                </a:solidFill>
                <a:latin typeface="Arial"/>
                <a:ea typeface="Arial"/>
                <a:cs typeface="Arial"/>
                <a:sym typeface="Arial"/>
              </a:rPr>
              <a:t>Best Apache Kafka Use Cases</a:t>
            </a:r>
            <a:endParaRPr b="1" sz="1450" u="sng">
              <a:solidFill>
                <a:srgbClr val="010000"/>
              </a:solidFill>
              <a:latin typeface="Arial"/>
              <a:ea typeface="Arial"/>
              <a:cs typeface="Arial"/>
              <a:sym typeface="Arial"/>
            </a:endParaRPr>
          </a:p>
          <a:p>
            <a:pPr indent="0" lvl="0" marL="0" rtl="0" algn="l">
              <a:lnSpc>
                <a:spcPct val="135000"/>
              </a:lnSpc>
              <a:spcBef>
                <a:spcPts val="1000"/>
              </a:spcBef>
              <a:spcAft>
                <a:spcPts val="0"/>
              </a:spcAft>
              <a:buSzPts val="1100"/>
              <a:buNone/>
            </a:pPr>
            <a:r>
              <a:rPr b="1" lang="en" sz="1450">
                <a:solidFill>
                  <a:srgbClr val="010000"/>
                </a:solidFill>
                <a:highlight>
                  <a:srgbClr val="FFFFFF"/>
                </a:highlight>
                <a:latin typeface="Arial"/>
                <a:ea typeface="Arial"/>
                <a:cs typeface="Arial"/>
                <a:sym typeface="Arial"/>
              </a:rPr>
              <a:t>Real-time data processing: </a:t>
            </a:r>
            <a:r>
              <a:rPr lang="en" sz="1450">
                <a:solidFill>
                  <a:srgbClr val="010000"/>
                </a:solidFill>
                <a:highlight>
                  <a:srgbClr val="FFFFFF"/>
                </a:highlight>
                <a:latin typeface="Arial"/>
                <a:ea typeface="Arial"/>
                <a:cs typeface="Arial"/>
                <a:sym typeface="Arial"/>
              </a:rPr>
              <a:t>Many modern systems require data to be processed as soon as it becomes available. Kafka can be useful here since it is able to transmit data from producers to data handlers and then to data storages.</a:t>
            </a:r>
            <a:endParaRPr sz="1450">
              <a:solidFill>
                <a:srgbClr val="010000"/>
              </a:solidFill>
              <a:highlight>
                <a:srgbClr val="FFFFFF"/>
              </a:highlight>
              <a:latin typeface="Arial"/>
              <a:ea typeface="Arial"/>
              <a:cs typeface="Arial"/>
              <a:sym typeface="Arial"/>
            </a:endParaRPr>
          </a:p>
          <a:p>
            <a:pPr indent="0" lvl="0" marL="0" rtl="0" algn="l">
              <a:lnSpc>
                <a:spcPct val="135000"/>
              </a:lnSpc>
              <a:spcBef>
                <a:spcPts val="1000"/>
              </a:spcBef>
              <a:spcAft>
                <a:spcPts val="0"/>
              </a:spcAft>
              <a:buSzPts val="1100"/>
              <a:buNone/>
            </a:pPr>
            <a:r>
              <a:rPr b="1" lang="en" sz="1450">
                <a:solidFill>
                  <a:srgbClr val="010000"/>
                </a:solidFill>
                <a:highlight>
                  <a:srgbClr val="FFFFFF"/>
                </a:highlight>
                <a:latin typeface="Arial"/>
                <a:ea typeface="Arial"/>
                <a:cs typeface="Arial"/>
                <a:sym typeface="Arial"/>
              </a:rPr>
              <a:t>Application activity tracking: </a:t>
            </a:r>
            <a:r>
              <a:rPr lang="en" sz="1450">
                <a:solidFill>
                  <a:srgbClr val="010000"/>
                </a:solidFill>
                <a:highlight>
                  <a:srgbClr val="FFFFFF"/>
                </a:highlight>
                <a:latin typeface="Arial"/>
                <a:ea typeface="Arial"/>
                <a:cs typeface="Arial"/>
                <a:sym typeface="Arial"/>
              </a:rPr>
              <a:t>Each event that occurs in the application can be published to the dedicated Kafka topic. User clicks, registrations, likes, time spent on certain pages by users, orders, etc. – all these events can be sent to Kafka’s topics. Then, other applications (consumers) can subscribe to topics and process the received data for different purposes including monitoring, analysis, reports, newsfeeds, personalization, and so on.</a:t>
            </a:r>
            <a:endParaRPr sz="1450">
              <a:solidFill>
                <a:srgbClr val="010000"/>
              </a:solidFill>
              <a:highlight>
                <a:srgbClr val="FFFFFF"/>
              </a:highlight>
              <a:latin typeface="Arial"/>
              <a:ea typeface="Arial"/>
              <a:cs typeface="Arial"/>
              <a:sym typeface="Arial"/>
            </a:endParaRPr>
          </a:p>
          <a:p>
            <a:pPr indent="0" lvl="0" marL="0" rtl="0" algn="l">
              <a:lnSpc>
                <a:spcPct val="135000"/>
              </a:lnSpc>
              <a:spcBef>
                <a:spcPts val="1000"/>
              </a:spcBef>
              <a:spcAft>
                <a:spcPts val="0"/>
              </a:spcAft>
              <a:buSzPts val="1100"/>
              <a:buNone/>
            </a:pPr>
            <a:r>
              <a:rPr b="1" lang="en" sz="1450">
                <a:solidFill>
                  <a:srgbClr val="010000"/>
                </a:solidFill>
                <a:highlight>
                  <a:srgbClr val="FFFFFF"/>
                </a:highlight>
                <a:latin typeface="Arial"/>
                <a:ea typeface="Arial"/>
                <a:cs typeface="Arial"/>
                <a:sym typeface="Arial"/>
              </a:rPr>
              <a:t>Logging and/or monitoring system: </a:t>
            </a:r>
            <a:r>
              <a:rPr lang="en" sz="1450">
                <a:solidFill>
                  <a:srgbClr val="010000"/>
                </a:solidFill>
                <a:highlight>
                  <a:srgbClr val="FFFFFF"/>
                </a:highlight>
                <a:latin typeface="Arial"/>
                <a:ea typeface="Arial"/>
                <a:cs typeface="Arial"/>
                <a:sym typeface="Arial"/>
              </a:rPr>
              <a:t>Apache Kafka can be used for logging or monitoring. It is possible to publish logs into Kafka topics. The logs can be stored in a Kafka cluster for some time</a:t>
            </a:r>
            <a:endParaRPr sz="1450">
              <a:solidFill>
                <a:srgbClr val="010000"/>
              </a:solidFill>
              <a:highlight>
                <a:srgbClr val="FFFFFF"/>
              </a:highlight>
              <a:latin typeface="Arial"/>
              <a:ea typeface="Arial"/>
              <a:cs typeface="Arial"/>
              <a:sym typeface="Arial"/>
            </a:endParaRPr>
          </a:p>
          <a:p>
            <a:pPr indent="0" lvl="0" marL="0" rtl="0" algn="l">
              <a:lnSpc>
                <a:spcPct val="135000"/>
              </a:lnSpc>
              <a:spcBef>
                <a:spcPts val="1400"/>
              </a:spcBef>
              <a:spcAft>
                <a:spcPts val="0"/>
              </a:spcAft>
              <a:buClr>
                <a:schemeClr val="dk1"/>
              </a:buClr>
              <a:buSzPts val="1100"/>
              <a:buFont typeface="Arial"/>
              <a:buNone/>
            </a:pPr>
            <a:r>
              <a:t/>
            </a:r>
            <a:endParaRPr b="1" sz="1450">
              <a:solidFill>
                <a:srgbClr val="010000"/>
              </a:solidFill>
              <a:latin typeface="Arial"/>
              <a:ea typeface="Arial"/>
              <a:cs typeface="Arial"/>
              <a:sym typeface="Arial"/>
            </a:endParaRPr>
          </a:p>
          <a:p>
            <a:pPr indent="0" lvl="0" marL="0" rtl="0" algn="l">
              <a:lnSpc>
                <a:spcPct val="200000"/>
              </a:lnSpc>
              <a:spcBef>
                <a:spcPts val="1200"/>
              </a:spcBef>
              <a:spcAft>
                <a:spcPts val="0"/>
              </a:spcAft>
              <a:buSzPts val="1600"/>
              <a:buNone/>
            </a:pPr>
            <a:r>
              <a:t/>
            </a:r>
            <a:endParaRPr sz="1450">
              <a:solidFill>
                <a:schemeClr val="dk1"/>
              </a:solidFill>
              <a:latin typeface="Arial"/>
              <a:ea typeface="Arial"/>
              <a:cs typeface="Arial"/>
              <a:sym typeface="Arial"/>
            </a:endParaRPr>
          </a:p>
        </p:txBody>
      </p:sp>
      <p:pic>
        <p:nvPicPr>
          <p:cNvPr id="256" name="Google Shape;256;gc51f588e10_1_2"/>
          <p:cNvPicPr preferRelativeResize="0"/>
          <p:nvPr/>
        </p:nvPicPr>
        <p:blipFill>
          <a:blip r:embed="rId4">
            <a:alphaModFix/>
          </a:blip>
          <a:stretch>
            <a:fillRect/>
          </a:stretch>
        </p:blipFill>
        <p:spPr>
          <a:xfrm>
            <a:off x="2969950" y="547400"/>
            <a:ext cx="628425" cy="611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c33d42b8ed_0_43"/>
          <p:cNvSpPr txBox="1"/>
          <p:nvPr>
            <p:ph type="title"/>
          </p:nvPr>
        </p:nvSpPr>
        <p:spPr>
          <a:xfrm>
            <a:off x="876825" y="90825"/>
            <a:ext cx="6393300" cy="333300"/>
          </a:xfrm>
          <a:prstGeom prst="rect">
            <a:avLst/>
          </a:prstGeom>
          <a:solidFill>
            <a:srgbClr val="FFFFFF"/>
          </a:solidFill>
          <a:ln>
            <a:noFill/>
          </a:ln>
        </p:spPr>
        <p:txBody>
          <a:bodyPr anchorCtr="0" anchor="t" bIns="74525" lIns="74525" spcFirstLastPara="1" rIns="74525" wrap="square" tIns="74525">
            <a:noAutofit/>
          </a:bodyPr>
          <a:lstStyle/>
          <a:p>
            <a:pPr indent="0" lvl="0" marL="914400" rtl="0" algn="ctr">
              <a:lnSpc>
                <a:spcPct val="200000"/>
              </a:lnSpc>
              <a:spcBef>
                <a:spcPts val="1200"/>
              </a:spcBef>
              <a:spcAft>
                <a:spcPts val="0"/>
              </a:spcAft>
              <a:buClr>
                <a:schemeClr val="dk1"/>
              </a:buClr>
              <a:buSzPts val="1100"/>
              <a:buFont typeface="Arial"/>
              <a:buNone/>
            </a:pPr>
            <a:r>
              <a:rPr lang="en" sz="1350">
                <a:solidFill>
                  <a:srgbClr val="333333"/>
                </a:solidFill>
                <a:latin typeface="Arial"/>
                <a:ea typeface="Arial"/>
                <a:cs typeface="Arial"/>
                <a:sym typeface="Arial"/>
              </a:rPr>
              <a:t>Recommendations</a:t>
            </a:r>
            <a:endParaRPr sz="1800"/>
          </a:p>
        </p:txBody>
      </p:sp>
      <p:pic>
        <p:nvPicPr>
          <p:cNvPr id="263" name="Google Shape;263;gc33d42b8ed_0_43"/>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264" name="Google Shape;264;gc33d42b8ed_0_43"/>
          <p:cNvSpPr txBox="1"/>
          <p:nvPr>
            <p:ph idx="1" type="body"/>
          </p:nvPr>
        </p:nvSpPr>
        <p:spPr>
          <a:xfrm>
            <a:off x="154200" y="885125"/>
            <a:ext cx="8835600" cy="3939600"/>
          </a:xfrm>
          <a:prstGeom prst="rect">
            <a:avLst/>
          </a:prstGeom>
          <a:noFill/>
          <a:ln>
            <a:noFill/>
          </a:ln>
        </p:spPr>
        <p:txBody>
          <a:bodyPr anchorCtr="0" anchor="t" bIns="37250" lIns="74525" spcFirstLastPara="1" rIns="74525" wrap="square" tIns="37250">
            <a:noAutofit/>
          </a:bodyPr>
          <a:lstStyle/>
          <a:p>
            <a:pPr indent="0" lvl="0" marL="0" rtl="0" algn="l">
              <a:lnSpc>
                <a:spcPct val="135000"/>
              </a:lnSpc>
              <a:spcBef>
                <a:spcPts val="1400"/>
              </a:spcBef>
              <a:spcAft>
                <a:spcPts val="0"/>
              </a:spcAft>
              <a:buSzPts val="1100"/>
              <a:buNone/>
            </a:pPr>
            <a:r>
              <a:rPr b="1" lang="en" sz="1450" u="sng">
                <a:solidFill>
                  <a:srgbClr val="010000"/>
                </a:solidFill>
                <a:highlight>
                  <a:srgbClr val="FFFFFF"/>
                </a:highlight>
                <a:latin typeface="Arial"/>
                <a:ea typeface="Arial"/>
                <a:cs typeface="Arial"/>
                <a:sym typeface="Arial"/>
              </a:rPr>
              <a:t>When Not To Use Kafka</a:t>
            </a:r>
            <a:endParaRPr b="1" sz="1450" u="sng">
              <a:solidFill>
                <a:srgbClr val="010000"/>
              </a:solidFill>
              <a:latin typeface="Arial"/>
              <a:ea typeface="Arial"/>
              <a:cs typeface="Arial"/>
              <a:sym typeface="Arial"/>
            </a:endParaRPr>
          </a:p>
          <a:p>
            <a:pPr indent="0" lvl="0" marL="0" rtl="0" algn="l">
              <a:lnSpc>
                <a:spcPct val="135000"/>
              </a:lnSpc>
              <a:spcBef>
                <a:spcPts val="1000"/>
              </a:spcBef>
              <a:spcAft>
                <a:spcPts val="0"/>
              </a:spcAft>
              <a:buSzPts val="1100"/>
              <a:buNone/>
            </a:pPr>
            <a:r>
              <a:rPr b="1" lang="en" sz="1450">
                <a:solidFill>
                  <a:srgbClr val="010000"/>
                </a:solidFill>
                <a:highlight>
                  <a:srgbClr val="FFFFFF"/>
                </a:highlight>
                <a:latin typeface="Arial"/>
                <a:ea typeface="Arial"/>
                <a:cs typeface="Arial"/>
                <a:sym typeface="Arial"/>
              </a:rPr>
              <a:t>Kafka is an overkill</a:t>
            </a:r>
            <a:r>
              <a:rPr lang="en" sz="1450">
                <a:solidFill>
                  <a:srgbClr val="010000"/>
                </a:solidFill>
                <a:highlight>
                  <a:srgbClr val="FFFFFF"/>
                </a:highlight>
                <a:latin typeface="Arial"/>
                <a:ea typeface="Arial"/>
                <a:cs typeface="Arial"/>
                <a:sym typeface="Arial"/>
              </a:rPr>
              <a:t> when you need to process only a small amount of messages per day (up to several thousand). Kafka is designed to cope with the high load</a:t>
            </a:r>
            <a:r>
              <a:rPr lang="en" sz="1450">
                <a:solidFill>
                  <a:srgbClr val="010000"/>
                </a:solidFill>
                <a:highlight>
                  <a:srgbClr val="FFFFFF"/>
                </a:highlight>
                <a:latin typeface="Arial"/>
                <a:ea typeface="Arial"/>
                <a:cs typeface="Arial"/>
                <a:sym typeface="Arial"/>
              </a:rPr>
              <a:t>.</a:t>
            </a:r>
            <a:endParaRPr sz="1450">
              <a:solidFill>
                <a:srgbClr val="010000"/>
              </a:solidFill>
              <a:highlight>
                <a:srgbClr val="FFFFFF"/>
              </a:highlight>
              <a:latin typeface="Arial"/>
              <a:ea typeface="Arial"/>
              <a:cs typeface="Arial"/>
              <a:sym typeface="Arial"/>
            </a:endParaRPr>
          </a:p>
          <a:p>
            <a:pPr indent="0" lvl="0" marL="0" rtl="0" algn="l">
              <a:lnSpc>
                <a:spcPct val="135000"/>
              </a:lnSpc>
              <a:spcBef>
                <a:spcPts val="1000"/>
              </a:spcBef>
              <a:spcAft>
                <a:spcPts val="0"/>
              </a:spcAft>
              <a:buSzPts val="1100"/>
              <a:buNone/>
            </a:pPr>
            <a:r>
              <a:rPr b="1" lang="en" sz="1450">
                <a:solidFill>
                  <a:srgbClr val="010000"/>
                </a:solidFill>
                <a:highlight>
                  <a:srgbClr val="FFFFFF"/>
                </a:highlight>
                <a:latin typeface="Arial"/>
                <a:ea typeface="Arial"/>
                <a:cs typeface="Arial"/>
                <a:sym typeface="Arial"/>
              </a:rPr>
              <a:t>Kafka is a great solution for delivering messages</a:t>
            </a:r>
            <a:r>
              <a:rPr lang="en" sz="1450">
                <a:solidFill>
                  <a:srgbClr val="010000"/>
                </a:solidFill>
                <a:highlight>
                  <a:srgbClr val="FFFFFF"/>
                </a:highlight>
                <a:latin typeface="Arial"/>
                <a:ea typeface="Arial"/>
                <a:cs typeface="Arial"/>
                <a:sym typeface="Arial"/>
              </a:rPr>
              <a:t>. But despite the fact that Kafka has a Stream API, it is not easy to perform data transformations on-fly. You need to build a complex pipeline of interactions between producers and consumers and then maintain the entire system. This requires a lot of work and efforts. So, avoid using Kafka for ETL jobs, especially where real-time processing is needed.</a:t>
            </a:r>
            <a:endParaRPr sz="1450">
              <a:solidFill>
                <a:srgbClr val="010000"/>
              </a:solidFill>
              <a:highlight>
                <a:srgbClr val="FFFFFF"/>
              </a:highlight>
              <a:latin typeface="Arial"/>
              <a:ea typeface="Arial"/>
              <a:cs typeface="Arial"/>
              <a:sym typeface="Arial"/>
            </a:endParaRPr>
          </a:p>
          <a:p>
            <a:pPr indent="0" lvl="0" marL="0" rtl="0" algn="l">
              <a:lnSpc>
                <a:spcPct val="135000"/>
              </a:lnSpc>
              <a:spcBef>
                <a:spcPts val="1000"/>
              </a:spcBef>
              <a:spcAft>
                <a:spcPts val="0"/>
              </a:spcAft>
              <a:buSzPts val="1100"/>
              <a:buNone/>
            </a:pPr>
            <a:r>
              <a:rPr b="1" lang="en" sz="1450">
                <a:solidFill>
                  <a:srgbClr val="010000"/>
                </a:solidFill>
                <a:highlight>
                  <a:srgbClr val="FFFFFF"/>
                </a:highlight>
                <a:latin typeface="Arial"/>
                <a:ea typeface="Arial"/>
                <a:cs typeface="Arial"/>
                <a:sym typeface="Arial"/>
              </a:rPr>
              <a:t>When you need to use a simple task queue</a:t>
            </a:r>
            <a:r>
              <a:rPr lang="en" sz="1450">
                <a:solidFill>
                  <a:srgbClr val="010000"/>
                </a:solidFill>
                <a:highlight>
                  <a:srgbClr val="FFFFFF"/>
                </a:highlight>
                <a:latin typeface="Arial"/>
                <a:ea typeface="Arial"/>
                <a:cs typeface="Arial"/>
                <a:sym typeface="Arial"/>
              </a:rPr>
              <a:t> you should use appropriate instruments. Kafka is not designed to be a task queue.</a:t>
            </a:r>
            <a:endParaRPr sz="1450">
              <a:solidFill>
                <a:srgbClr val="010000"/>
              </a:solidFill>
              <a:highlight>
                <a:srgbClr val="FFFFFF"/>
              </a:highlight>
              <a:latin typeface="Arial"/>
              <a:ea typeface="Arial"/>
              <a:cs typeface="Arial"/>
              <a:sym typeface="Arial"/>
            </a:endParaRPr>
          </a:p>
          <a:p>
            <a:pPr indent="0" lvl="0" marL="0" rtl="0" algn="l">
              <a:lnSpc>
                <a:spcPct val="135000"/>
              </a:lnSpc>
              <a:spcBef>
                <a:spcPts val="1000"/>
              </a:spcBef>
              <a:spcAft>
                <a:spcPts val="0"/>
              </a:spcAft>
              <a:buSzPts val="1100"/>
              <a:buNone/>
            </a:pPr>
            <a:r>
              <a:rPr b="1" lang="en" sz="1450">
                <a:solidFill>
                  <a:srgbClr val="010000"/>
                </a:solidFill>
                <a:highlight>
                  <a:srgbClr val="FFFFFF"/>
                </a:highlight>
                <a:latin typeface="Arial"/>
                <a:ea typeface="Arial"/>
                <a:cs typeface="Arial"/>
                <a:sym typeface="Arial"/>
              </a:rPr>
              <a:t>If you need a database</a:t>
            </a:r>
            <a:r>
              <a:rPr lang="en" sz="1450">
                <a:solidFill>
                  <a:srgbClr val="010000"/>
                </a:solidFill>
                <a:highlight>
                  <a:srgbClr val="FFFFFF"/>
                </a:highlight>
                <a:latin typeface="Arial"/>
                <a:ea typeface="Arial"/>
                <a:cs typeface="Arial"/>
                <a:sym typeface="Arial"/>
              </a:rPr>
              <a:t>, use a database, not Kafka. Kafka is not good for long-term storage. It supports saving data during a specified retention period, but generally, it should not be very long.</a:t>
            </a:r>
            <a:endParaRPr sz="1450">
              <a:solidFill>
                <a:srgbClr val="010000"/>
              </a:solidFill>
              <a:highlight>
                <a:srgbClr val="FFFFFF"/>
              </a:highlight>
              <a:latin typeface="Arial"/>
              <a:ea typeface="Arial"/>
              <a:cs typeface="Arial"/>
              <a:sym typeface="Arial"/>
            </a:endParaRPr>
          </a:p>
          <a:p>
            <a:pPr indent="0" lvl="0" marL="0" rtl="0" algn="l">
              <a:lnSpc>
                <a:spcPct val="135000"/>
              </a:lnSpc>
              <a:spcBef>
                <a:spcPts val="1400"/>
              </a:spcBef>
              <a:spcAft>
                <a:spcPts val="0"/>
              </a:spcAft>
              <a:buSzPts val="1100"/>
              <a:buNone/>
            </a:pPr>
            <a:r>
              <a:t/>
            </a:r>
            <a:endParaRPr b="1" sz="1450">
              <a:solidFill>
                <a:srgbClr val="010000"/>
              </a:solidFill>
              <a:latin typeface="Arial"/>
              <a:ea typeface="Arial"/>
              <a:cs typeface="Arial"/>
              <a:sym typeface="Arial"/>
            </a:endParaRPr>
          </a:p>
          <a:p>
            <a:pPr indent="0" lvl="0" marL="0" rtl="0" algn="l">
              <a:lnSpc>
                <a:spcPct val="200000"/>
              </a:lnSpc>
              <a:spcBef>
                <a:spcPts val="1200"/>
              </a:spcBef>
              <a:spcAft>
                <a:spcPts val="0"/>
              </a:spcAft>
              <a:buSzPts val="1600"/>
              <a:buNone/>
            </a:pPr>
            <a:r>
              <a:t/>
            </a:r>
            <a:endParaRPr sz="1450">
              <a:solidFill>
                <a:schemeClr val="dk1"/>
              </a:solidFill>
              <a:latin typeface="Arial"/>
              <a:ea typeface="Arial"/>
              <a:cs typeface="Arial"/>
              <a:sym typeface="Arial"/>
            </a:endParaRPr>
          </a:p>
        </p:txBody>
      </p:sp>
      <p:pic>
        <p:nvPicPr>
          <p:cNvPr id="265" name="Google Shape;265;gc33d42b8ed_0_43"/>
          <p:cNvPicPr preferRelativeResize="0"/>
          <p:nvPr/>
        </p:nvPicPr>
        <p:blipFill>
          <a:blip r:embed="rId4">
            <a:alphaModFix/>
          </a:blip>
          <a:stretch>
            <a:fillRect/>
          </a:stretch>
        </p:blipFill>
        <p:spPr>
          <a:xfrm>
            <a:off x="2447825" y="576125"/>
            <a:ext cx="604650" cy="609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c51f588e10_1_16"/>
          <p:cNvSpPr txBox="1"/>
          <p:nvPr>
            <p:ph type="title"/>
          </p:nvPr>
        </p:nvSpPr>
        <p:spPr>
          <a:xfrm>
            <a:off x="876825" y="90825"/>
            <a:ext cx="6393300" cy="333300"/>
          </a:xfrm>
          <a:prstGeom prst="rect">
            <a:avLst/>
          </a:prstGeom>
          <a:noFill/>
          <a:ln>
            <a:noFill/>
          </a:ln>
        </p:spPr>
        <p:txBody>
          <a:bodyPr anchorCtr="0" anchor="t" bIns="74525" lIns="74525" spcFirstLastPara="1" rIns="74525" wrap="square" tIns="74525">
            <a:noAutofit/>
          </a:bodyPr>
          <a:lstStyle/>
          <a:p>
            <a:pPr indent="0" lvl="0" marL="914400" rtl="0" algn="ctr">
              <a:lnSpc>
                <a:spcPct val="200000"/>
              </a:lnSpc>
              <a:spcBef>
                <a:spcPts val="1200"/>
              </a:spcBef>
              <a:spcAft>
                <a:spcPts val="0"/>
              </a:spcAft>
              <a:buSzPts val="1100"/>
              <a:buNone/>
            </a:pPr>
            <a:r>
              <a:rPr lang="en" sz="1350">
                <a:solidFill>
                  <a:srgbClr val="333333"/>
                </a:solidFill>
                <a:highlight>
                  <a:srgbClr val="FCFCFC"/>
                </a:highlight>
                <a:latin typeface="Roboto"/>
                <a:ea typeface="Roboto"/>
                <a:cs typeface="Roboto"/>
                <a:sym typeface="Roboto"/>
              </a:rPr>
              <a:t>Kafka in Microservices system</a:t>
            </a:r>
            <a:endParaRPr sz="2000"/>
          </a:p>
        </p:txBody>
      </p:sp>
      <p:pic>
        <p:nvPicPr>
          <p:cNvPr id="272" name="Google Shape;272;gc51f588e10_1_16"/>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pic>
        <p:nvPicPr>
          <p:cNvPr id="273" name="Google Shape;273;gc51f588e10_1_16"/>
          <p:cNvPicPr preferRelativeResize="0"/>
          <p:nvPr/>
        </p:nvPicPr>
        <p:blipFill>
          <a:blip r:embed="rId4">
            <a:alphaModFix/>
          </a:blip>
          <a:stretch>
            <a:fillRect/>
          </a:stretch>
        </p:blipFill>
        <p:spPr>
          <a:xfrm>
            <a:off x="106625" y="493900"/>
            <a:ext cx="8930651" cy="45513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gc51f588e10_1_33"/>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280" name="Google Shape;280;gc51f588e10_1_33"/>
          <p:cNvSpPr txBox="1"/>
          <p:nvPr/>
        </p:nvSpPr>
        <p:spPr>
          <a:xfrm>
            <a:off x="685791" y="2175722"/>
            <a:ext cx="7772400" cy="1203600"/>
          </a:xfrm>
          <a:prstGeom prst="rect">
            <a:avLst/>
          </a:prstGeom>
          <a:noFill/>
          <a:ln>
            <a:noFill/>
          </a:ln>
        </p:spPr>
        <p:txBody>
          <a:bodyPr anchorCtr="0" anchor="ctr" bIns="37250" lIns="74525" spcFirstLastPara="1" rIns="74525" wrap="square" tIns="37250">
            <a:noAutofit/>
          </a:bodyPr>
          <a:lstStyle/>
          <a:p>
            <a:pPr indent="0" lvl="0" marL="0" marR="0" rtl="0" algn="ctr">
              <a:lnSpc>
                <a:spcPct val="100000"/>
              </a:lnSpc>
              <a:spcBef>
                <a:spcPts val="0"/>
              </a:spcBef>
              <a:spcAft>
                <a:spcPts val="0"/>
              </a:spcAft>
              <a:buClr>
                <a:schemeClr val="lt1"/>
              </a:buClr>
              <a:buSzPts val="675"/>
              <a:buFont typeface="Montserrat"/>
              <a:buNone/>
            </a:pPr>
            <a:r>
              <a:rPr b="1" lang="en" sz="2700">
                <a:solidFill>
                  <a:schemeClr val="lt1"/>
                </a:solidFill>
                <a:latin typeface="Montserrat"/>
                <a:ea typeface="Montserrat"/>
                <a:cs typeface="Montserrat"/>
                <a:sym typeface="Montserrat"/>
              </a:rPr>
              <a:t>Kafka - Serialization &amp; Deserialization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c44643b455_0_5"/>
          <p:cNvSpPr txBox="1"/>
          <p:nvPr>
            <p:ph type="title"/>
          </p:nvPr>
        </p:nvSpPr>
        <p:spPr>
          <a:xfrm>
            <a:off x="876825" y="90825"/>
            <a:ext cx="6393300" cy="333300"/>
          </a:xfrm>
          <a:prstGeom prst="rect">
            <a:avLst/>
          </a:prstGeom>
          <a:noFill/>
          <a:ln>
            <a:noFill/>
          </a:ln>
        </p:spPr>
        <p:txBody>
          <a:bodyPr anchorCtr="0" anchor="t" bIns="74525" lIns="74525" spcFirstLastPara="1" rIns="74525" wrap="square" tIns="74525">
            <a:noAutofit/>
          </a:bodyPr>
          <a:lstStyle/>
          <a:p>
            <a:pPr indent="0" lvl="0" marL="914400" rtl="0" algn="ctr">
              <a:lnSpc>
                <a:spcPct val="200000"/>
              </a:lnSpc>
              <a:spcBef>
                <a:spcPts val="1200"/>
              </a:spcBef>
              <a:spcAft>
                <a:spcPts val="0"/>
              </a:spcAft>
              <a:buSzPts val="1100"/>
              <a:buNone/>
            </a:pPr>
            <a:r>
              <a:rPr lang="en" sz="1350">
                <a:solidFill>
                  <a:srgbClr val="333333"/>
                </a:solidFill>
                <a:highlight>
                  <a:srgbClr val="FCFCFC"/>
                </a:highlight>
                <a:latin typeface="Roboto"/>
                <a:ea typeface="Roboto"/>
                <a:cs typeface="Roboto"/>
                <a:sym typeface="Roboto"/>
              </a:rPr>
              <a:t>Kafka - SerDes with Avro Why oh why..</a:t>
            </a:r>
            <a:endParaRPr sz="2000"/>
          </a:p>
        </p:txBody>
      </p:sp>
      <p:pic>
        <p:nvPicPr>
          <p:cNvPr id="287" name="Google Shape;287;gc44643b455_0_5"/>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288" name="Google Shape;288;gc44643b455_0_5"/>
          <p:cNvSpPr txBox="1"/>
          <p:nvPr>
            <p:ph idx="1" type="body"/>
          </p:nvPr>
        </p:nvSpPr>
        <p:spPr>
          <a:xfrm>
            <a:off x="154200" y="936800"/>
            <a:ext cx="8924400" cy="3907200"/>
          </a:xfrm>
          <a:prstGeom prst="rect">
            <a:avLst/>
          </a:prstGeom>
          <a:noFill/>
          <a:ln>
            <a:noFill/>
          </a:ln>
        </p:spPr>
        <p:txBody>
          <a:bodyPr anchorCtr="0" anchor="t" bIns="37250" lIns="74525" spcFirstLastPara="1" rIns="74525" wrap="square" tIns="37250">
            <a:noAutofit/>
          </a:bodyPr>
          <a:lstStyle/>
          <a:p>
            <a:pPr indent="-320675" lvl="0" marL="457200" rtl="0" algn="l">
              <a:lnSpc>
                <a:spcPct val="200000"/>
              </a:lnSpc>
              <a:spcBef>
                <a:spcPts val="1200"/>
              </a:spcBef>
              <a:spcAft>
                <a:spcPts val="0"/>
              </a:spcAft>
              <a:buClr>
                <a:schemeClr val="dk1"/>
              </a:buClr>
              <a:buSzPts val="1450"/>
              <a:buFont typeface="Arial"/>
              <a:buChar char="➢"/>
            </a:pPr>
            <a:r>
              <a:rPr lang="en" sz="1450">
                <a:solidFill>
                  <a:schemeClr val="dk1"/>
                </a:solidFill>
                <a:latin typeface="Arial"/>
                <a:ea typeface="Arial"/>
                <a:cs typeface="Arial"/>
                <a:sym typeface="Arial"/>
              </a:rPr>
              <a:t>Leverage previous experience using Avro (team and client)</a:t>
            </a:r>
            <a:endParaRPr sz="1450">
              <a:solidFill>
                <a:schemeClr val="dk1"/>
              </a:solidFill>
              <a:latin typeface="Arial"/>
              <a:ea typeface="Arial"/>
              <a:cs typeface="Arial"/>
              <a:sym typeface="Arial"/>
            </a:endParaRPr>
          </a:p>
          <a:p>
            <a:pPr indent="-320675" lvl="0" marL="457200" rtl="0" algn="l">
              <a:lnSpc>
                <a:spcPct val="200000"/>
              </a:lnSpc>
              <a:spcBef>
                <a:spcPts val="0"/>
              </a:spcBef>
              <a:spcAft>
                <a:spcPts val="0"/>
              </a:spcAft>
              <a:buClr>
                <a:schemeClr val="dk1"/>
              </a:buClr>
              <a:buSzPts val="1450"/>
              <a:buFont typeface="Arial"/>
              <a:buChar char="➢"/>
            </a:pPr>
            <a:r>
              <a:rPr lang="en" sz="1450">
                <a:solidFill>
                  <a:schemeClr val="dk1"/>
                </a:solidFill>
                <a:latin typeface="Arial"/>
                <a:ea typeface="Arial"/>
                <a:cs typeface="Arial"/>
                <a:sym typeface="Arial"/>
              </a:rPr>
              <a:t>It’s mandatory to specify the Serdes in kafka producer / config (String*serializer)</a:t>
            </a:r>
            <a:endParaRPr sz="1450">
              <a:solidFill>
                <a:schemeClr val="dk1"/>
              </a:solidFill>
              <a:latin typeface="Arial"/>
              <a:ea typeface="Arial"/>
              <a:cs typeface="Arial"/>
              <a:sym typeface="Arial"/>
            </a:endParaRPr>
          </a:p>
          <a:p>
            <a:pPr indent="-320675" lvl="0" marL="457200" rtl="0" algn="l">
              <a:lnSpc>
                <a:spcPct val="200000"/>
              </a:lnSpc>
              <a:spcBef>
                <a:spcPts val="0"/>
              </a:spcBef>
              <a:spcAft>
                <a:spcPts val="0"/>
              </a:spcAft>
              <a:buClr>
                <a:schemeClr val="dk1"/>
              </a:buClr>
              <a:buSzPts val="1450"/>
              <a:buFont typeface="Arial"/>
              <a:buChar char="➢"/>
            </a:pPr>
            <a:r>
              <a:rPr lang="en" sz="1450">
                <a:solidFill>
                  <a:schemeClr val="dk1"/>
                </a:solidFill>
                <a:latin typeface="Arial"/>
                <a:ea typeface="Arial"/>
                <a:cs typeface="Arial"/>
                <a:sym typeface="Arial"/>
              </a:rPr>
              <a:t>Maintainability (changing schema, data type and compatibility; as long as follow best practices)</a:t>
            </a:r>
            <a:endParaRPr sz="1450">
              <a:solidFill>
                <a:schemeClr val="dk1"/>
              </a:solidFill>
              <a:latin typeface="Arial"/>
              <a:ea typeface="Arial"/>
              <a:cs typeface="Arial"/>
              <a:sym typeface="Arial"/>
            </a:endParaRPr>
          </a:p>
          <a:p>
            <a:pPr indent="-320675" lvl="0" marL="457200" rtl="0" algn="l">
              <a:lnSpc>
                <a:spcPct val="200000"/>
              </a:lnSpc>
              <a:spcBef>
                <a:spcPts val="0"/>
              </a:spcBef>
              <a:spcAft>
                <a:spcPts val="0"/>
              </a:spcAft>
              <a:buClr>
                <a:schemeClr val="dk1"/>
              </a:buClr>
              <a:buSzPts val="1450"/>
              <a:buFont typeface="Arial"/>
              <a:buChar char="➢"/>
            </a:pPr>
            <a:r>
              <a:rPr lang="en" sz="1450">
                <a:solidFill>
                  <a:schemeClr val="dk1"/>
                </a:solidFill>
                <a:latin typeface="Arial"/>
                <a:ea typeface="Arial"/>
                <a:cs typeface="Arial"/>
                <a:sym typeface="Arial"/>
              </a:rPr>
              <a:t>Efficiency (small size and fast)</a:t>
            </a:r>
            <a:endParaRPr sz="1450">
              <a:solidFill>
                <a:schemeClr val="dk1"/>
              </a:solidFill>
              <a:latin typeface="Arial"/>
              <a:ea typeface="Arial"/>
              <a:cs typeface="Arial"/>
              <a:sym typeface="Arial"/>
            </a:endParaRPr>
          </a:p>
          <a:p>
            <a:pPr indent="-320675" lvl="0" marL="457200" rtl="0" algn="l">
              <a:lnSpc>
                <a:spcPct val="200000"/>
              </a:lnSpc>
              <a:spcBef>
                <a:spcPts val="0"/>
              </a:spcBef>
              <a:spcAft>
                <a:spcPts val="0"/>
              </a:spcAft>
              <a:buClr>
                <a:schemeClr val="dk1"/>
              </a:buClr>
              <a:buSzPts val="1450"/>
              <a:buFont typeface="Arial"/>
              <a:buChar char="➢"/>
            </a:pPr>
            <a:r>
              <a:rPr lang="en" sz="1450">
                <a:solidFill>
                  <a:schemeClr val="dk1"/>
                </a:solidFill>
                <a:latin typeface="Arial"/>
                <a:ea typeface="Arial"/>
                <a:cs typeface="Arial"/>
                <a:sym typeface="Arial"/>
              </a:rPr>
              <a:t>Make explicit (also declarative) the data send / receive (default values, type)</a:t>
            </a:r>
            <a:endParaRPr sz="1450">
              <a:solidFill>
                <a:schemeClr val="dk1"/>
              </a:solidFill>
              <a:latin typeface="Arial"/>
              <a:ea typeface="Arial"/>
              <a:cs typeface="Arial"/>
              <a:sym typeface="Arial"/>
            </a:endParaRPr>
          </a:p>
          <a:p>
            <a:pPr indent="-320675" lvl="0" marL="457200" rtl="0" algn="l">
              <a:lnSpc>
                <a:spcPct val="200000"/>
              </a:lnSpc>
              <a:spcBef>
                <a:spcPts val="0"/>
              </a:spcBef>
              <a:spcAft>
                <a:spcPts val="0"/>
              </a:spcAft>
              <a:buClr>
                <a:schemeClr val="dk1"/>
              </a:buClr>
              <a:buSzPts val="1450"/>
              <a:buFont typeface="Arial"/>
              <a:buChar char="➢"/>
            </a:pPr>
            <a:r>
              <a:rPr lang="en" sz="1450">
                <a:solidFill>
                  <a:schemeClr val="dk1"/>
                </a:solidFill>
                <a:latin typeface="Arial"/>
                <a:ea typeface="Arial"/>
                <a:cs typeface="Arial"/>
                <a:sym typeface="Arial"/>
              </a:rPr>
              <a:t>Enable versioning of your messages (events) (backward? Forward? compatibility)</a:t>
            </a:r>
            <a:endParaRPr sz="1450">
              <a:solidFill>
                <a:schemeClr val="dk1"/>
              </a:solidFill>
              <a:latin typeface="Arial"/>
              <a:ea typeface="Arial"/>
              <a:cs typeface="Arial"/>
              <a:sym typeface="Arial"/>
            </a:endParaRPr>
          </a:p>
          <a:p>
            <a:pPr indent="-320675" lvl="0" marL="457200" rtl="0" algn="l">
              <a:lnSpc>
                <a:spcPct val="200000"/>
              </a:lnSpc>
              <a:spcBef>
                <a:spcPts val="0"/>
              </a:spcBef>
              <a:spcAft>
                <a:spcPts val="0"/>
              </a:spcAft>
              <a:buClr>
                <a:schemeClr val="dk1"/>
              </a:buClr>
              <a:buSzPts val="1450"/>
              <a:buFont typeface="Arial"/>
              <a:buChar char="➢"/>
            </a:pPr>
            <a:r>
              <a:rPr lang="en" sz="1450">
                <a:solidFill>
                  <a:schemeClr val="dk1"/>
                </a:solidFill>
                <a:latin typeface="Arial"/>
                <a:ea typeface="Arial"/>
                <a:cs typeface="Arial"/>
                <a:sym typeface="Arial"/>
              </a:rPr>
              <a:t>Reduce coupling between micro-services via messaging system</a:t>
            </a:r>
            <a:endParaRPr sz="1450">
              <a:solidFill>
                <a:schemeClr val="dk1"/>
              </a:solidFill>
              <a:latin typeface="Arial"/>
              <a:ea typeface="Arial"/>
              <a:cs typeface="Arial"/>
              <a:sym typeface="Arial"/>
            </a:endParaRPr>
          </a:p>
          <a:p>
            <a:pPr indent="-320675" lvl="0" marL="457200" rtl="0" algn="l">
              <a:lnSpc>
                <a:spcPct val="200000"/>
              </a:lnSpc>
              <a:spcBef>
                <a:spcPts val="0"/>
              </a:spcBef>
              <a:spcAft>
                <a:spcPts val="0"/>
              </a:spcAft>
              <a:buClr>
                <a:schemeClr val="dk1"/>
              </a:buClr>
              <a:buSzPts val="1450"/>
              <a:buFont typeface="Arial"/>
              <a:buChar char="➢"/>
            </a:pPr>
            <a:r>
              <a:rPr lang="en" sz="1450">
                <a:solidFill>
                  <a:schemeClr val="dk1"/>
                </a:solidFill>
                <a:latin typeface="Arial"/>
                <a:ea typeface="Arial"/>
                <a:cs typeface="Arial"/>
                <a:sym typeface="Arial"/>
              </a:rPr>
              <a:t>As an API between producer and consumer</a:t>
            </a:r>
            <a:endParaRPr sz="1450">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c44643b455_0_12"/>
          <p:cNvSpPr txBox="1"/>
          <p:nvPr>
            <p:ph type="title"/>
          </p:nvPr>
        </p:nvSpPr>
        <p:spPr>
          <a:xfrm>
            <a:off x="876825" y="90825"/>
            <a:ext cx="6393300" cy="333300"/>
          </a:xfrm>
          <a:prstGeom prst="rect">
            <a:avLst/>
          </a:prstGeom>
          <a:noFill/>
          <a:ln>
            <a:noFill/>
          </a:ln>
        </p:spPr>
        <p:txBody>
          <a:bodyPr anchorCtr="0" anchor="t" bIns="74525" lIns="74525" spcFirstLastPara="1" rIns="74525" wrap="square" tIns="74525">
            <a:noAutofit/>
          </a:bodyPr>
          <a:lstStyle/>
          <a:p>
            <a:pPr indent="0" lvl="0" marL="914400" rtl="0" algn="ctr">
              <a:lnSpc>
                <a:spcPct val="200000"/>
              </a:lnSpc>
              <a:spcBef>
                <a:spcPts val="1200"/>
              </a:spcBef>
              <a:spcAft>
                <a:spcPts val="0"/>
              </a:spcAft>
              <a:buSzPts val="1100"/>
              <a:buNone/>
            </a:pPr>
            <a:r>
              <a:rPr lang="en" sz="1350">
                <a:solidFill>
                  <a:srgbClr val="333333"/>
                </a:solidFill>
                <a:highlight>
                  <a:srgbClr val="FCFCFC"/>
                </a:highlight>
                <a:latin typeface="Roboto"/>
                <a:ea typeface="Roboto"/>
                <a:cs typeface="Roboto"/>
                <a:sym typeface="Roboto"/>
              </a:rPr>
              <a:t>Kafka - SerDes Distributed Avro System</a:t>
            </a:r>
            <a:endParaRPr sz="2000"/>
          </a:p>
        </p:txBody>
      </p:sp>
      <p:pic>
        <p:nvPicPr>
          <p:cNvPr id="295" name="Google Shape;295;gc44643b455_0_12"/>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296" name="Google Shape;296;gc44643b455_0_12"/>
          <p:cNvSpPr txBox="1"/>
          <p:nvPr>
            <p:ph idx="1" type="body"/>
          </p:nvPr>
        </p:nvSpPr>
        <p:spPr>
          <a:xfrm>
            <a:off x="154200" y="2902900"/>
            <a:ext cx="8835600" cy="1973400"/>
          </a:xfrm>
          <a:prstGeom prst="rect">
            <a:avLst/>
          </a:prstGeom>
          <a:noFill/>
          <a:ln>
            <a:noFill/>
          </a:ln>
        </p:spPr>
        <p:txBody>
          <a:bodyPr anchorCtr="0" anchor="t" bIns="37250" lIns="74525" spcFirstLastPara="1" rIns="74525" wrap="square" tIns="37250">
            <a:noAutofit/>
          </a:bodyPr>
          <a:lstStyle/>
          <a:p>
            <a:pPr indent="-304800" lvl="0" marL="457200" rtl="0" algn="l">
              <a:lnSpc>
                <a:spcPct val="200000"/>
              </a:lnSpc>
              <a:spcBef>
                <a:spcPts val="1200"/>
              </a:spcBef>
              <a:spcAft>
                <a:spcPts val="0"/>
              </a:spcAft>
              <a:buClr>
                <a:schemeClr val="dk1"/>
              </a:buClr>
              <a:buSzPts val="1200"/>
              <a:buFont typeface="Arial"/>
              <a:buChar char="❑"/>
            </a:pPr>
            <a:r>
              <a:rPr lang="en" sz="1200">
                <a:solidFill>
                  <a:schemeClr val="dk1"/>
                </a:solidFill>
                <a:latin typeface="Arial"/>
                <a:ea typeface="Arial"/>
                <a:cs typeface="Arial"/>
                <a:sym typeface="Arial"/>
              </a:rPr>
              <a:t>2 Approaches. Shell Money uses this. Older </a:t>
            </a:r>
            <a:r>
              <a:rPr lang="en" sz="1200">
                <a:solidFill>
                  <a:schemeClr val="dk1"/>
                </a:solidFill>
                <a:latin typeface="Arial"/>
                <a:ea typeface="Arial"/>
                <a:cs typeface="Arial"/>
                <a:sym typeface="Arial"/>
              </a:rPr>
              <a:t>project </a:t>
            </a:r>
            <a:r>
              <a:rPr lang="en" sz="1200">
                <a:solidFill>
                  <a:schemeClr val="dk1"/>
                </a:solidFill>
                <a:latin typeface="Arial"/>
                <a:ea typeface="Arial"/>
                <a:cs typeface="Arial"/>
                <a:sym typeface="Arial"/>
              </a:rPr>
              <a:t>uses the other (via maven repository as artifact)</a:t>
            </a:r>
            <a:endParaRPr sz="1200">
              <a:solidFill>
                <a:schemeClr val="dk1"/>
              </a:solidFill>
              <a:latin typeface="Arial"/>
              <a:ea typeface="Arial"/>
              <a:cs typeface="Arial"/>
              <a:sym typeface="Arial"/>
            </a:endParaRPr>
          </a:p>
          <a:p>
            <a:pPr indent="-304800" lvl="0" marL="457200" rtl="0" algn="l">
              <a:lnSpc>
                <a:spcPct val="200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Slight overhead on Devops (a docker image running on ECS). AWS Glue or using Confluent stack could alleviate this.</a:t>
            </a:r>
            <a:endParaRPr sz="1200">
              <a:solidFill>
                <a:schemeClr val="dk1"/>
              </a:solidFill>
              <a:latin typeface="Arial"/>
              <a:ea typeface="Arial"/>
              <a:cs typeface="Arial"/>
              <a:sym typeface="Arial"/>
            </a:endParaRPr>
          </a:p>
          <a:p>
            <a:pPr indent="-304800" lvl="0" marL="457200" rtl="0" algn="l">
              <a:lnSpc>
                <a:spcPct val="200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Step 1, 2, 3, 4, maven schema registry plugin will resolve the schema within the lifecycle</a:t>
            </a:r>
            <a:endParaRPr sz="1200">
              <a:solidFill>
                <a:schemeClr val="dk1"/>
              </a:solidFill>
              <a:latin typeface="Arial"/>
              <a:ea typeface="Arial"/>
              <a:cs typeface="Arial"/>
              <a:sym typeface="Arial"/>
            </a:endParaRPr>
          </a:p>
          <a:p>
            <a:pPr indent="-304800" lvl="0" marL="457200" rtl="0" algn="l">
              <a:lnSpc>
                <a:spcPct val="200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Step 6 handled by the kafka consumer, caching of the latest schema, so that it doesn’t call registry all the time</a:t>
            </a:r>
            <a:endParaRPr sz="1200">
              <a:solidFill>
                <a:schemeClr val="dk1"/>
              </a:solidFill>
              <a:latin typeface="Arial"/>
              <a:ea typeface="Arial"/>
              <a:cs typeface="Arial"/>
              <a:sym typeface="Arial"/>
            </a:endParaRPr>
          </a:p>
          <a:p>
            <a:pPr indent="-304800" lvl="0" marL="457200" rtl="0" algn="l">
              <a:lnSpc>
                <a:spcPct val="200000"/>
              </a:lnSpc>
              <a:spcBef>
                <a:spcPts val="0"/>
              </a:spcBef>
              <a:spcAft>
                <a:spcPts val="0"/>
              </a:spcAft>
              <a:buClr>
                <a:schemeClr val="dk1"/>
              </a:buClr>
              <a:buSzPts val="1200"/>
              <a:buFont typeface="Arial"/>
              <a:buChar char="❑"/>
            </a:pPr>
            <a:r>
              <a:rPr lang="en" sz="1200">
                <a:solidFill>
                  <a:schemeClr val="dk1"/>
                </a:solidFill>
                <a:latin typeface="Arial"/>
                <a:ea typeface="Arial"/>
                <a:cs typeface="Arial"/>
                <a:sym typeface="Arial"/>
              </a:rPr>
              <a:t>Schema Registry + maven plugin help </a:t>
            </a:r>
            <a:r>
              <a:rPr lang="en" sz="1200">
                <a:solidFill>
                  <a:schemeClr val="dk1"/>
                </a:solidFill>
                <a:latin typeface="Arial"/>
                <a:ea typeface="Arial"/>
                <a:cs typeface="Arial"/>
                <a:sym typeface="Arial"/>
              </a:rPr>
              <a:t>distribute</a:t>
            </a:r>
            <a:r>
              <a:rPr lang="en" sz="1200">
                <a:solidFill>
                  <a:schemeClr val="dk1"/>
                </a:solidFill>
                <a:latin typeface="Arial"/>
                <a:ea typeface="Arial"/>
                <a:cs typeface="Arial"/>
                <a:sym typeface="Arial"/>
              </a:rPr>
              <a:t> schema and build the POJO.</a:t>
            </a:r>
            <a:endParaRPr sz="1200">
              <a:solidFill>
                <a:schemeClr val="dk1"/>
              </a:solidFill>
              <a:latin typeface="Arial"/>
              <a:ea typeface="Arial"/>
              <a:cs typeface="Arial"/>
              <a:sym typeface="Arial"/>
            </a:endParaRPr>
          </a:p>
          <a:p>
            <a:pPr indent="0" lvl="0" marL="0" rtl="0" algn="l">
              <a:lnSpc>
                <a:spcPct val="200000"/>
              </a:lnSpc>
              <a:spcBef>
                <a:spcPts val="1200"/>
              </a:spcBef>
              <a:spcAft>
                <a:spcPts val="0"/>
              </a:spcAft>
              <a:buSzPts val="1600"/>
              <a:buNone/>
            </a:pPr>
            <a:r>
              <a:t/>
            </a:r>
            <a:endParaRPr sz="1200">
              <a:solidFill>
                <a:schemeClr val="dk1"/>
              </a:solidFill>
              <a:latin typeface="Arial"/>
              <a:ea typeface="Arial"/>
              <a:cs typeface="Arial"/>
              <a:sym typeface="Arial"/>
            </a:endParaRPr>
          </a:p>
          <a:p>
            <a:pPr indent="0" lvl="0" marL="0" rtl="0" algn="l">
              <a:lnSpc>
                <a:spcPct val="200000"/>
              </a:lnSpc>
              <a:spcBef>
                <a:spcPts val="1200"/>
              </a:spcBef>
              <a:spcAft>
                <a:spcPts val="0"/>
              </a:spcAft>
              <a:buSzPts val="1600"/>
              <a:buNone/>
            </a:pPr>
            <a:r>
              <a:t/>
            </a:r>
            <a:endParaRPr sz="1200">
              <a:solidFill>
                <a:schemeClr val="dk1"/>
              </a:solidFill>
              <a:latin typeface="Arial"/>
              <a:ea typeface="Arial"/>
              <a:cs typeface="Arial"/>
              <a:sym typeface="Arial"/>
            </a:endParaRPr>
          </a:p>
        </p:txBody>
      </p:sp>
      <p:pic>
        <p:nvPicPr>
          <p:cNvPr id="297" name="Google Shape;297;gc44643b455_0_12"/>
          <p:cNvPicPr preferRelativeResize="0"/>
          <p:nvPr/>
        </p:nvPicPr>
        <p:blipFill>
          <a:blip r:embed="rId4">
            <a:alphaModFix/>
          </a:blip>
          <a:stretch>
            <a:fillRect/>
          </a:stretch>
        </p:blipFill>
        <p:spPr>
          <a:xfrm>
            <a:off x="1508463" y="469025"/>
            <a:ext cx="6127074" cy="2481625"/>
          </a:xfrm>
          <a:prstGeom prst="rect">
            <a:avLst/>
          </a:prstGeom>
          <a:noFill/>
          <a:ln>
            <a:noFill/>
          </a:ln>
        </p:spPr>
      </p:pic>
      <p:sp>
        <p:nvSpPr>
          <p:cNvPr id="298" name="Google Shape;298;gc44643b455_0_12"/>
          <p:cNvSpPr txBox="1"/>
          <p:nvPr/>
        </p:nvSpPr>
        <p:spPr>
          <a:xfrm>
            <a:off x="5746825" y="2064700"/>
            <a:ext cx="2823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aseline="30000" lang="en" sz="700"/>
              <a:t>Credit, https://maziz88.medium.com/distributed-kafka-avro-schema-system-via-registry-35baf5b6dde1</a:t>
            </a:r>
            <a:endParaRPr baseline="30000" sz="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c44643b455_0_29"/>
          <p:cNvSpPr txBox="1"/>
          <p:nvPr>
            <p:ph type="title"/>
          </p:nvPr>
        </p:nvSpPr>
        <p:spPr>
          <a:xfrm>
            <a:off x="876825" y="90825"/>
            <a:ext cx="6393300" cy="333300"/>
          </a:xfrm>
          <a:prstGeom prst="rect">
            <a:avLst/>
          </a:prstGeom>
          <a:noFill/>
          <a:ln>
            <a:noFill/>
          </a:ln>
        </p:spPr>
        <p:txBody>
          <a:bodyPr anchorCtr="0" anchor="t" bIns="74525" lIns="74525" spcFirstLastPara="1" rIns="74525" wrap="square" tIns="74525">
            <a:noAutofit/>
          </a:bodyPr>
          <a:lstStyle/>
          <a:p>
            <a:pPr indent="0" lvl="0" marL="914400" rtl="0" algn="ctr">
              <a:lnSpc>
                <a:spcPct val="200000"/>
              </a:lnSpc>
              <a:spcBef>
                <a:spcPts val="1200"/>
              </a:spcBef>
              <a:spcAft>
                <a:spcPts val="0"/>
              </a:spcAft>
              <a:buSzPts val="1100"/>
              <a:buNone/>
            </a:pPr>
            <a:r>
              <a:rPr lang="en" sz="1350">
                <a:solidFill>
                  <a:srgbClr val="333333"/>
                </a:solidFill>
                <a:highlight>
                  <a:srgbClr val="FCFCFC"/>
                </a:highlight>
                <a:latin typeface="Roboto"/>
                <a:ea typeface="Roboto"/>
                <a:cs typeface="Roboto"/>
                <a:sym typeface="Roboto"/>
              </a:rPr>
              <a:t>Kafka - Avro Schema (Flat vs Split)</a:t>
            </a:r>
            <a:endParaRPr sz="2000"/>
          </a:p>
        </p:txBody>
      </p:sp>
      <p:pic>
        <p:nvPicPr>
          <p:cNvPr id="305" name="Google Shape;305;gc44643b455_0_29"/>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306" name="Google Shape;306;gc44643b455_0_29"/>
          <p:cNvSpPr txBox="1"/>
          <p:nvPr>
            <p:ph idx="1" type="body"/>
          </p:nvPr>
        </p:nvSpPr>
        <p:spPr>
          <a:xfrm>
            <a:off x="154200" y="3617100"/>
            <a:ext cx="8835600" cy="1259400"/>
          </a:xfrm>
          <a:prstGeom prst="rect">
            <a:avLst/>
          </a:prstGeom>
          <a:noFill/>
          <a:ln>
            <a:noFill/>
          </a:ln>
        </p:spPr>
        <p:txBody>
          <a:bodyPr anchorCtr="0" anchor="t" bIns="37250" lIns="74525" spcFirstLastPara="1" rIns="74525" wrap="square" tIns="37250">
            <a:noAutofit/>
          </a:bodyPr>
          <a:lstStyle/>
          <a:p>
            <a:pPr indent="0" lvl="0" marL="0" rtl="0" algn="l">
              <a:lnSpc>
                <a:spcPct val="200000"/>
              </a:lnSpc>
              <a:spcBef>
                <a:spcPts val="1200"/>
              </a:spcBef>
              <a:spcAft>
                <a:spcPts val="0"/>
              </a:spcAft>
              <a:buNone/>
            </a:pPr>
            <a:r>
              <a:t/>
            </a:r>
            <a:endParaRPr sz="1200">
              <a:solidFill>
                <a:schemeClr val="dk1"/>
              </a:solidFill>
              <a:latin typeface="Arial"/>
              <a:ea typeface="Arial"/>
              <a:cs typeface="Arial"/>
              <a:sym typeface="Arial"/>
            </a:endParaRPr>
          </a:p>
          <a:p>
            <a:pPr indent="0" lvl="0" marL="0" rtl="0" algn="l">
              <a:lnSpc>
                <a:spcPct val="200000"/>
              </a:lnSpc>
              <a:spcBef>
                <a:spcPts val="1200"/>
              </a:spcBef>
              <a:spcAft>
                <a:spcPts val="0"/>
              </a:spcAft>
              <a:buSzPts val="1600"/>
              <a:buNone/>
            </a:pPr>
            <a:r>
              <a:t/>
            </a:r>
            <a:endParaRPr sz="1200">
              <a:solidFill>
                <a:schemeClr val="dk1"/>
              </a:solidFill>
              <a:latin typeface="Arial"/>
              <a:ea typeface="Arial"/>
              <a:cs typeface="Arial"/>
              <a:sym typeface="Arial"/>
            </a:endParaRPr>
          </a:p>
          <a:p>
            <a:pPr indent="0" lvl="0" marL="0" rtl="0" algn="l">
              <a:lnSpc>
                <a:spcPct val="200000"/>
              </a:lnSpc>
              <a:spcBef>
                <a:spcPts val="1200"/>
              </a:spcBef>
              <a:spcAft>
                <a:spcPts val="0"/>
              </a:spcAft>
              <a:buSzPts val="1600"/>
              <a:buNone/>
            </a:pPr>
            <a:r>
              <a:t/>
            </a:r>
            <a:endParaRPr sz="1200">
              <a:solidFill>
                <a:schemeClr val="dk1"/>
              </a:solidFill>
              <a:latin typeface="Arial"/>
              <a:ea typeface="Arial"/>
              <a:cs typeface="Arial"/>
              <a:sym typeface="Arial"/>
            </a:endParaRPr>
          </a:p>
        </p:txBody>
      </p:sp>
      <p:pic>
        <p:nvPicPr>
          <p:cNvPr id="307" name="Google Shape;307;gc44643b455_0_29"/>
          <p:cNvPicPr preferRelativeResize="0"/>
          <p:nvPr/>
        </p:nvPicPr>
        <p:blipFill>
          <a:blip r:embed="rId4">
            <a:alphaModFix/>
          </a:blip>
          <a:stretch>
            <a:fillRect/>
          </a:stretch>
        </p:blipFill>
        <p:spPr>
          <a:xfrm>
            <a:off x="234738" y="571150"/>
            <a:ext cx="3117173" cy="2888175"/>
          </a:xfrm>
          <a:prstGeom prst="rect">
            <a:avLst/>
          </a:prstGeom>
          <a:noFill/>
          <a:ln cap="flat" cmpd="sng" w="9525">
            <a:solidFill>
              <a:srgbClr val="FF0000"/>
            </a:solidFill>
            <a:prstDash val="solid"/>
            <a:round/>
            <a:headEnd len="sm" w="sm" type="none"/>
            <a:tailEnd len="sm" w="sm" type="none"/>
          </a:ln>
        </p:spPr>
      </p:pic>
      <p:pic>
        <p:nvPicPr>
          <p:cNvPr id="308" name="Google Shape;308;gc44643b455_0_29"/>
          <p:cNvPicPr preferRelativeResize="0"/>
          <p:nvPr/>
        </p:nvPicPr>
        <p:blipFill>
          <a:blip r:embed="rId5">
            <a:alphaModFix/>
          </a:blip>
          <a:stretch>
            <a:fillRect/>
          </a:stretch>
        </p:blipFill>
        <p:spPr>
          <a:xfrm>
            <a:off x="4014878" y="571150"/>
            <a:ext cx="3772826" cy="1342200"/>
          </a:xfrm>
          <a:prstGeom prst="rect">
            <a:avLst/>
          </a:prstGeom>
          <a:noFill/>
          <a:ln cap="flat" cmpd="sng" w="9525">
            <a:solidFill>
              <a:srgbClr val="6AA84F"/>
            </a:solidFill>
            <a:prstDash val="solid"/>
            <a:round/>
            <a:headEnd len="sm" w="sm" type="none"/>
            <a:tailEnd len="sm" w="sm" type="none"/>
          </a:ln>
        </p:spPr>
      </p:pic>
      <p:pic>
        <p:nvPicPr>
          <p:cNvPr id="309" name="Google Shape;309;gc44643b455_0_29"/>
          <p:cNvPicPr preferRelativeResize="0"/>
          <p:nvPr/>
        </p:nvPicPr>
        <p:blipFill>
          <a:blip r:embed="rId6">
            <a:alphaModFix/>
          </a:blip>
          <a:stretch>
            <a:fillRect/>
          </a:stretch>
        </p:blipFill>
        <p:spPr>
          <a:xfrm>
            <a:off x="4014875" y="2028121"/>
            <a:ext cx="4393500" cy="2749275"/>
          </a:xfrm>
          <a:prstGeom prst="rect">
            <a:avLst/>
          </a:prstGeom>
          <a:noFill/>
          <a:ln cap="flat" cmpd="sng" w="9525">
            <a:solidFill>
              <a:srgbClr val="6AA84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3"/>
          <p:cNvSpPr txBox="1"/>
          <p:nvPr>
            <p:ph type="title"/>
          </p:nvPr>
        </p:nvSpPr>
        <p:spPr>
          <a:xfrm>
            <a:off x="457200" y="62623"/>
            <a:ext cx="8229600" cy="389700"/>
          </a:xfrm>
          <a:prstGeom prst="rect">
            <a:avLst/>
          </a:prstGeom>
          <a:noFill/>
          <a:ln>
            <a:noFill/>
          </a:ln>
        </p:spPr>
        <p:txBody>
          <a:bodyPr anchorCtr="0" anchor="t" bIns="74525" lIns="74525" spcFirstLastPara="1" rIns="74525" wrap="square" tIns="74525">
            <a:noAutofit/>
          </a:bodyPr>
          <a:lstStyle/>
          <a:p>
            <a:pPr indent="0" lvl="0" marL="0" marR="0" rtl="0" algn="ctr">
              <a:lnSpc>
                <a:spcPct val="100000"/>
              </a:lnSpc>
              <a:spcBef>
                <a:spcPts val="0"/>
              </a:spcBef>
              <a:spcAft>
                <a:spcPts val="0"/>
              </a:spcAft>
              <a:buClr>
                <a:schemeClr val="dk1"/>
              </a:buClr>
              <a:buSzPts val="250"/>
              <a:buFont typeface="Montserrat"/>
              <a:buNone/>
            </a:pPr>
            <a:r>
              <a:rPr lang="en" sz="1400"/>
              <a:t>What is Kafka?</a:t>
            </a:r>
            <a:endParaRPr sz="1400"/>
          </a:p>
        </p:txBody>
      </p:sp>
      <p:pic>
        <p:nvPicPr>
          <p:cNvPr id="76" name="Google Shape;76;p3"/>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77" name="Google Shape;77;p3"/>
          <p:cNvSpPr txBox="1"/>
          <p:nvPr>
            <p:ph idx="1" type="body"/>
          </p:nvPr>
        </p:nvSpPr>
        <p:spPr>
          <a:xfrm>
            <a:off x="151200" y="452325"/>
            <a:ext cx="8841600" cy="4477800"/>
          </a:xfrm>
          <a:prstGeom prst="rect">
            <a:avLst/>
          </a:prstGeom>
          <a:noFill/>
          <a:ln>
            <a:noFill/>
          </a:ln>
        </p:spPr>
        <p:txBody>
          <a:bodyPr anchorCtr="0" anchor="t" bIns="37250" lIns="74525" spcFirstLastPara="1" rIns="74525" wrap="square" tIns="37250">
            <a:noAutofit/>
          </a:bodyPr>
          <a:lstStyle/>
          <a:p>
            <a:pPr indent="-320675" lvl="0" marL="457200" rtl="0" algn="l">
              <a:lnSpc>
                <a:spcPct val="115000"/>
              </a:lnSpc>
              <a:spcBef>
                <a:spcPts val="1800"/>
              </a:spcBef>
              <a:spcAft>
                <a:spcPts val="0"/>
              </a:spcAft>
              <a:buClr>
                <a:srgbClr val="333333"/>
              </a:buClr>
              <a:buSzPts val="1450"/>
              <a:buFont typeface="Roboto"/>
              <a:buChar char="❖"/>
            </a:pPr>
            <a:r>
              <a:rPr lang="en" sz="1750">
                <a:solidFill>
                  <a:schemeClr val="dk1"/>
                </a:solidFill>
                <a:highlight>
                  <a:srgbClr val="FFFFFF"/>
                </a:highlight>
                <a:latin typeface="Arial"/>
                <a:ea typeface="Arial"/>
                <a:cs typeface="Arial"/>
                <a:sym typeface="Arial"/>
              </a:rPr>
              <a:t>What is a Messaging System?</a:t>
            </a:r>
            <a:endParaRPr sz="1750">
              <a:solidFill>
                <a:schemeClr val="dk1"/>
              </a:solidFill>
              <a:highlight>
                <a:srgbClr val="FFFFFF"/>
              </a:highlight>
              <a:latin typeface="Arial"/>
              <a:ea typeface="Arial"/>
              <a:cs typeface="Arial"/>
              <a:sym typeface="Arial"/>
            </a:endParaRPr>
          </a:p>
          <a:p>
            <a:pPr indent="0" lvl="0" marL="457200" rtl="0" algn="l">
              <a:lnSpc>
                <a:spcPct val="200000"/>
              </a:lnSpc>
              <a:spcBef>
                <a:spcPts val="1200"/>
              </a:spcBef>
              <a:spcAft>
                <a:spcPts val="0"/>
              </a:spcAft>
              <a:buSzPts val="1600"/>
              <a:buNone/>
            </a:pPr>
            <a:r>
              <a:rPr b="1" lang="en" sz="1200">
                <a:solidFill>
                  <a:schemeClr val="dk1"/>
                </a:solidFill>
                <a:highlight>
                  <a:srgbClr val="FFFFFF"/>
                </a:highlight>
                <a:latin typeface="Arial"/>
                <a:ea typeface="Arial"/>
                <a:cs typeface="Arial"/>
                <a:sym typeface="Arial"/>
              </a:rPr>
              <a:t>A Messaging System</a:t>
            </a:r>
            <a:r>
              <a:rPr lang="en" sz="1200">
                <a:solidFill>
                  <a:schemeClr val="dk1"/>
                </a:solidFill>
                <a:highlight>
                  <a:srgbClr val="FFFFFF"/>
                </a:highlight>
                <a:latin typeface="Arial"/>
                <a:ea typeface="Arial"/>
                <a:cs typeface="Arial"/>
                <a:sym typeface="Arial"/>
              </a:rPr>
              <a:t> is responsible for transferring data from one application to another</a:t>
            </a:r>
            <a:endParaRPr sz="1200">
              <a:solidFill>
                <a:schemeClr val="dk1"/>
              </a:solidFill>
              <a:highlight>
                <a:srgbClr val="FFFFFF"/>
              </a:highlight>
              <a:latin typeface="Arial"/>
              <a:ea typeface="Arial"/>
              <a:cs typeface="Arial"/>
              <a:sym typeface="Arial"/>
            </a:endParaRPr>
          </a:p>
          <a:p>
            <a:pPr indent="0" lvl="0" marL="457200" rtl="0" algn="l">
              <a:lnSpc>
                <a:spcPct val="100000"/>
              </a:lnSpc>
              <a:spcBef>
                <a:spcPts val="1200"/>
              </a:spcBef>
              <a:spcAft>
                <a:spcPts val="0"/>
              </a:spcAft>
              <a:buSzPts val="1600"/>
              <a:buNone/>
            </a:pPr>
            <a:r>
              <a:rPr b="1" lang="en" sz="1200">
                <a:solidFill>
                  <a:schemeClr val="dk1"/>
                </a:solidFill>
                <a:highlight>
                  <a:srgbClr val="FFFFFF"/>
                </a:highlight>
                <a:latin typeface="Arial"/>
                <a:ea typeface="Arial"/>
                <a:cs typeface="Arial"/>
                <a:sym typeface="Arial"/>
              </a:rPr>
              <a:t>A </a:t>
            </a:r>
            <a:r>
              <a:rPr b="1" lang="en" sz="1200">
                <a:solidFill>
                  <a:schemeClr val="dk1"/>
                </a:solidFill>
                <a:highlight>
                  <a:srgbClr val="FFFFFF"/>
                </a:highlight>
                <a:latin typeface="Arial"/>
                <a:ea typeface="Arial"/>
                <a:cs typeface="Arial"/>
                <a:sym typeface="Arial"/>
              </a:rPr>
              <a:t>Distributed Messaging</a:t>
            </a:r>
            <a:r>
              <a:rPr lang="en" sz="1200">
                <a:solidFill>
                  <a:schemeClr val="dk1"/>
                </a:solidFill>
                <a:highlight>
                  <a:srgbClr val="FFFFFF"/>
                </a:highlight>
                <a:latin typeface="Arial"/>
                <a:ea typeface="Arial"/>
                <a:cs typeface="Arial"/>
                <a:sym typeface="Arial"/>
              </a:rPr>
              <a:t> </a:t>
            </a:r>
            <a:r>
              <a:rPr b="1" lang="en" sz="1200">
                <a:solidFill>
                  <a:schemeClr val="dk1"/>
                </a:solidFill>
                <a:highlight>
                  <a:srgbClr val="FFFFFF"/>
                </a:highlight>
                <a:latin typeface="Arial"/>
                <a:ea typeface="Arial"/>
                <a:cs typeface="Arial"/>
                <a:sym typeface="Arial"/>
              </a:rPr>
              <a:t>S</a:t>
            </a:r>
            <a:r>
              <a:rPr b="1" lang="en" sz="1200">
                <a:solidFill>
                  <a:schemeClr val="dk1"/>
                </a:solidFill>
                <a:highlight>
                  <a:srgbClr val="FFFFFF"/>
                </a:highlight>
                <a:latin typeface="Arial"/>
                <a:ea typeface="Arial"/>
                <a:cs typeface="Arial"/>
                <a:sym typeface="Arial"/>
              </a:rPr>
              <a:t>ystem</a:t>
            </a:r>
            <a:r>
              <a:rPr lang="en" sz="1200">
                <a:solidFill>
                  <a:schemeClr val="dk1"/>
                </a:solidFill>
                <a:highlight>
                  <a:srgbClr val="FFFFFF"/>
                </a:highlight>
                <a:latin typeface="Arial"/>
                <a:ea typeface="Arial"/>
                <a:cs typeface="Arial"/>
                <a:sym typeface="Arial"/>
              </a:rPr>
              <a:t> is based on the concept of reliable message queuing. Messages are queued asynchronously between client applications and messaging system. </a:t>
            </a:r>
            <a:endParaRPr sz="1200">
              <a:solidFill>
                <a:schemeClr val="dk1"/>
              </a:solidFill>
              <a:highlight>
                <a:srgbClr val="FFFFFF"/>
              </a:highlight>
              <a:latin typeface="Arial"/>
              <a:ea typeface="Arial"/>
              <a:cs typeface="Arial"/>
              <a:sym typeface="Arial"/>
            </a:endParaRPr>
          </a:p>
          <a:p>
            <a:pPr indent="0" lvl="0" marL="457200" rtl="0" algn="l">
              <a:lnSpc>
                <a:spcPct val="200000"/>
              </a:lnSpc>
              <a:spcBef>
                <a:spcPts val="1200"/>
              </a:spcBef>
              <a:spcAft>
                <a:spcPts val="0"/>
              </a:spcAft>
              <a:buSzPts val="1600"/>
              <a:buNone/>
            </a:pPr>
            <a:r>
              <a:rPr lang="en" sz="1200">
                <a:solidFill>
                  <a:schemeClr val="dk1"/>
                </a:solidFill>
                <a:highlight>
                  <a:srgbClr val="FFFFFF"/>
                </a:highlight>
                <a:latin typeface="Arial"/>
                <a:ea typeface="Arial"/>
                <a:cs typeface="Arial"/>
                <a:sym typeface="Arial"/>
              </a:rPr>
              <a:t>Two types of messaging patterns</a:t>
            </a:r>
            <a:endParaRPr sz="1200">
              <a:solidFill>
                <a:schemeClr val="dk1"/>
              </a:solidFill>
              <a:highlight>
                <a:srgbClr val="FFFFFF"/>
              </a:highlight>
              <a:latin typeface="Arial"/>
              <a:ea typeface="Arial"/>
              <a:cs typeface="Arial"/>
              <a:sym typeface="Arial"/>
            </a:endParaRPr>
          </a:p>
          <a:p>
            <a:pPr indent="-304800" lvl="0" marL="914400" rtl="0" algn="l">
              <a:lnSpc>
                <a:spcPct val="100000"/>
              </a:lnSpc>
              <a:spcBef>
                <a:spcPts val="0"/>
              </a:spcBef>
              <a:spcAft>
                <a:spcPts val="0"/>
              </a:spcAft>
              <a:buClr>
                <a:schemeClr val="dk1"/>
              </a:buClr>
              <a:buSzPts val="1200"/>
              <a:buFont typeface="Arial"/>
              <a:buChar char="❑"/>
            </a:pPr>
            <a:r>
              <a:rPr b="1" lang="en" sz="1200">
                <a:solidFill>
                  <a:schemeClr val="dk1"/>
                </a:solidFill>
                <a:highlight>
                  <a:srgbClr val="FFFFFF"/>
                </a:highlight>
                <a:latin typeface="Arial"/>
                <a:ea typeface="Arial"/>
                <a:cs typeface="Arial"/>
                <a:sym typeface="Arial"/>
              </a:rPr>
              <a:t>point to point</a:t>
            </a:r>
            <a:endParaRPr sz="1200">
              <a:solidFill>
                <a:schemeClr val="dk1"/>
              </a:solidFill>
              <a:highlight>
                <a:srgbClr val="FFFFFF"/>
              </a:highlight>
              <a:latin typeface="Arial"/>
              <a:ea typeface="Arial"/>
              <a:cs typeface="Arial"/>
              <a:sym typeface="Arial"/>
            </a:endParaRPr>
          </a:p>
          <a:p>
            <a:pPr indent="-304800" lvl="0" marL="914400" rtl="0" algn="l">
              <a:lnSpc>
                <a:spcPct val="100000"/>
              </a:lnSpc>
              <a:spcBef>
                <a:spcPts val="0"/>
              </a:spcBef>
              <a:spcAft>
                <a:spcPts val="0"/>
              </a:spcAft>
              <a:buClr>
                <a:schemeClr val="dk1"/>
              </a:buClr>
              <a:buSzPts val="1200"/>
              <a:buFont typeface="Arial"/>
              <a:buChar char="❑"/>
            </a:pPr>
            <a:r>
              <a:rPr b="1" lang="en" sz="1200">
                <a:solidFill>
                  <a:schemeClr val="dk1"/>
                </a:solidFill>
                <a:highlight>
                  <a:srgbClr val="FFFFFF"/>
                </a:highlight>
                <a:latin typeface="Arial"/>
                <a:ea typeface="Arial"/>
                <a:cs typeface="Arial"/>
                <a:sym typeface="Arial"/>
              </a:rPr>
              <a:t>publish-subscribe</a:t>
            </a:r>
            <a:r>
              <a:rPr lang="en" sz="1200">
                <a:solidFill>
                  <a:schemeClr val="dk1"/>
                </a:solidFill>
                <a:highlight>
                  <a:srgbClr val="FFFFFF"/>
                </a:highlight>
                <a:latin typeface="Arial"/>
                <a:ea typeface="Arial"/>
                <a:cs typeface="Arial"/>
                <a:sym typeface="Arial"/>
              </a:rPr>
              <a:t> </a:t>
            </a:r>
            <a:r>
              <a:rPr lang="en" sz="1200">
                <a:solidFill>
                  <a:schemeClr val="dk1"/>
                </a:solidFill>
                <a:highlight>
                  <a:srgbClr val="FFFFFF"/>
                </a:highlight>
                <a:latin typeface="Arial"/>
                <a:ea typeface="Arial"/>
                <a:cs typeface="Arial"/>
                <a:sym typeface="Arial"/>
              </a:rPr>
              <a:t>or </a:t>
            </a:r>
            <a:r>
              <a:rPr b="1" lang="en" sz="1200">
                <a:solidFill>
                  <a:schemeClr val="dk1"/>
                </a:solidFill>
                <a:highlight>
                  <a:srgbClr val="FFFFFF"/>
                </a:highlight>
                <a:latin typeface="Arial"/>
                <a:ea typeface="Arial"/>
                <a:cs typeface="Arial"/>
                <a:sym typeface="Arial"/>
              </a:rPr>
              <a:t>pub-sub </a:t>
            </a:r>
            <a:r>
              <a:rPr lang="en" sz="1200">
                <a:solidFill>
                  <a:schemeClr val="dk1"/>
                </a:solidFill>
                <a:highlight>
                  <a:srgbClr val="FFFFFF"/>
                </a:highlight>
                <a:latin typeface="Arial"/>
                <a:ea typeface="Arial"/>
                <a:cs typeface="Arial"/>
                <a:sym typeface="Arial"/>
              </a:rPr>
              <a:t>(Mostly used)</a:t>
            </a:r>
            <a:endParaRPr b="1" sz="1450">
              <a:solidFill>
                <a:srgbClr val="333333"/>
              </a:solidFill>
              <a:highlight>
                <a:srgbClr val="FCFCFC"/>
              </a:highlight>
              <a:latin typeface="Roboto"/>
              <a:ea typeface="Roboto"/>
              <a:cs typeface="Roboto"/>
              <a:sym typeface="Roboto"/>
            </a:endParaRPr>
          </a:p>
        </p:txBody>
      </p:sp>
      <p:pic>
        <p:nvPicPr>
          <p:cNvPr id="78" name="Google Shape;78;p3"/>
          <p:cNvPicPr preferRelativeResize="0"/>
          <p:nvPr/>
        </p:nvPicPr>
        <p:blipFill rotWithShape="1">
          <a:blip r:embed="rId4">
            <a:alphaModFix/>
          </a:blip>
          <a:srcRect b="0" l="0" r="0" t="0"/>
          <a:stretch/>
        </p:blipFill>
        <p:spPr>
          <a:xfrm>
            <a:off x="2633250" y="2942025"/>
            <a:ext cx="4102800" cy="1988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c44643b455_0_40"/>
          <p:cNvSpPr txBox="1"/>
          <p:nvPr>
            <p:ph type="title"/>
          </p:nvPr>
        </p:nvSpPr>
        <p:spPr>
          <a:xfrm>
            <a:off x="876825" y="90825"/>
            <a:ext cx="6393300" cy="333300"/>
          </a:xfrm>
          <a:prstGeom prst="rect">
            <a:avLst/>
          </a:prstGeom>
          <a:noFill/>
          <a:ln>
            <a:noFill/>
          </a:ln>
        </p:spPr>
        <p:txBody>
          <a:bodyPr anchorCtr="0" anchor="t" bIns="74525" lIns="74525" spcFirstLastPara="1" rIns="74525" wrap="square" tIns="74525">
            <a:noAutofit/>
          </a:bodyPr>
          <a:lstStyle/>
          <a:p>
            <a:pPr indent="0" lvl="0" marL="914400" rtl="0" algn="ctr">
              <a:lnSpc>
                <a:spcPct val="200000"/>
              </a:lnSpc>
              <a:spcBef>
                <a:spcPts val="1200"/>
              </a:spcBef>
              <a:spcAft>
                <a:spcPts val="0"/>
              </a:spcAft>
              <a:buSzPts val="1100"/>
              <a:buNone/>
            </a:pPr>
            <a:r>
              <a:rPr lang="en" sz="1350">
                <a:solidFill>
                  <a:srgbClr val="333333"/>
                </a:solidFill>
                <a:highlight>
                  <a:srgbClr val="FCFCFC"/>
                </a:highlight>
                <a:latin typeface="Roboto"/>
                <a:ea typeface="Roboto"/>
                <a:cs typeface="Roboto"/>
                <a:sym typeface="Roboto"/>
              </a:rPr>
              <a:t>Kafka - Avro Schema (Flat vs Split)</a:t>
            </a:r>
            <a:endParaRPr sz="2000"/>
          </a:p>
        </p:txBody>
      </p:sp>
      <p:pic>
        <p:nvPicPr>
          <p:cNvPr id="316" name="Google Shape;316;gc44643b455_0_40"/>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317" name="Google Shape;317;gc44643b455_0_40"/>
          <p:cNvSpPr txBox="1"/>
          <p:nvPr>
            <p:ph idx="1" type="body"/>
          </p:nvPr>
        </p:nvSpPr>
        <p:spPr>
          <a:xfrm>
            <a:off x="154200" y="644950"/>
            <a:ext cx="8835600" cy="4231500"/>
          </a:xfrm>
          <a:prstGeom prst="rect">
            <a:avLst/>
          </a:prstGeom>
          <a:noFill/>
          <a:ln>
            <a:noFill/>
          </a:ln>
        </p:spPr>
        <p:txBody>
          <a:bodyPr anchorCtr="0" anchor="t" bIns="37250" lIns="74525" spcFirstLastPara="1" rIns="74525" wrap="square" tIns="37250">
            <a:noAutofit/>
          </a:bodyPr>
          <a:lstStyle/>
          <a:p>
            <a:pPr indent="0" lvl="0" marL="0" rtl="0" algn="l">
              <a:lnSpc>
                <a:spcPct val="200000"/>
              </a:lnSpc>
              <a:spcBef>
                <a:spcPts val="1200"/>
              </a:spcBef>
              <a:spcAft>
                <a:spcPts val="0"/>
              </a:spcAft>
              <a:buNone/>
            </a:pPr>
            <a:r>
              <a:rPr lang="en" sz="1450">
                <a:solidFill>
                  <a:schemeClr val="dk1"/>
                </a:solidFill>
                <a:latin typeface="Arial"/>
                <a:ea typeface="Arial"/>
                <a:cs typeface="Arial"/>
                <a:sym typeface="Arial"/>
              </a:rPr>
              <a:t>For split schema we need the following:</a:t>
            </a:r>
            <a:endParaRPr sz="1450">
              <a:solidFill>
                <a:schemeClr val="dk1"/>
              </a:solidFill>
              <a:latin typeface="Arial"/>
              <a:ea typeface="Arial"/>
              <a:cs typeface="Arial"/>
              <a:sym typeface="Arial"/>
            </a:endParaRPr>
          </a:p>
          <a:p>
            <a:pPr indent="-320675" lvl="0" marL="457200" rtl="0" algn="l">
              <a:lnSpc>
                <a:spcPct val="200000"/>
              </a:lnSpc>
              <a:spcBef>
                <a:spcPts val="1200"/>
              </a:spcBef>
              <a:spcAft>
                <a:spcPts val="0"/>
              </a:spcAft>
              <a:buClr>
                <a:schemeClr val="dk1"/>
              </a:buClr>
              <a:buSzPts val="1450"/>
              <a:buFont typeface="Arial"/>
              <a:buChar char="❑"/>
            </a:pPr>
            <a:r>
              <a:rPr lang="en" sz="1450">
                <a:solidFill>
                  <a:schemeClr val="dk1"/>
                </a:solidFill>
                <a:latin typeface="Arial"/>
                <a:ea typeface="Arial"/>
                <a:cs typeface="Arial"/>
                <a:sym typeface="Arial"/>
              </a:rPr>
              <a:t>Schema Registry 5.5.1</a:t>
            </a:r>
            <a:endParaRPr sz="1450">
              <a:solidFill>
                <a:schemeClr val="dk1"/>
              </a:solidFill>
              <a:latin typeface="Arial"/>
              <a:ea typeface="Arial"/>
              <a:cs typeface="Arial"/>
              <a:sym typeface="Arial"/>
            </a:endParaRPr>
          </a:p>
          <a:p>
            <a:pPr indent="-320675" lvl="0" marL="457200" rtl="0" algn="l">
              <a:lnSpc>
                <a:spcPct val="200000"/>
              </a:lnSpc>
              <a:spcBef>
                <a:spcPts val="0"/>
              </a:spcBef>
              <a:spcAft>
                <a:spcPts val="0"/>
              </a:spcAft>
              <a:buClr>
                <a:schemeClr val="dk1"/>
              </a:buClr>
              <a:buSzPts val="1450"/>
              <a:buFont typeface="Arial"/>
              <a:buChar char="❑"/>
            </a:pPr>
            <a:r>
              <a:rPr lang="en" sz="1450">
                <a:solidFill>
                  <a:schemeClr val="dk1"/>
                </a:solidFill>
                <a:latin typeface="Arial"/>
                <a:ea typeface="Arial"/>
                <a:cs typeface="Arial"/>
                <a:sym typeface="Arial"/>
              </a:rPr>
              <a:t>Kafka Avro Serializer 5.5.1</a:t>
            </a:r>
            <a:endParaRPr sz="1450">
              <a:solidFill>
                <a:schemeClr val="dk1"/>
              </a:solidFill>
              <a:latin typeface="Arial"/>
              <a:ea typeface="Arial"/>
              <a:cs typeface="Arial"/>
              <a:sym typeface="Arial"/>
            </a:endParaRPr>
          </a:p>
          <a:p>
            <a:pPr indent="-320675" lvl="0" marL="457200" rtl="0" algn="l">
              <a:lnSpc>
                <a:spcPct val="200000"/>
              </a:lnSpc>
              <a:spcBef>
                <a:spcPts val="0"/>
              </a:spcBef>
              <a:spcAft>
                <a:spcPts val="0"/>
              </a:spcAft>
              <a:buClr>
                <a:schemeClr val="dk1"/>
              </a:buClr>
              <a:buSzPts val="1450"/>
              <a:buFont typeface="Arial"/>
              <a:buChar char="❑"/>
            </a:pPr>
            <a:r>
              <a:rPr lang="en" sz="1450">
                <a:solidFill>
                  <a:schemeClr val="dk1"/>
                </a:solidFill>
                <a:latin typeface="Arial"/>
                <a:ea typeface="Arial"/>
                <a:cs typeface="Arial"/>
                <a:sym typeface="Arial"/>
              </a:rPr>
              <a:t>Avro Version 1.9.2 at least</a:t>
            </a:r>
            <a:endParaRPr sz="1450">
              <a:solidFill>
                <a:schemeClr val="dk1"/>
              </a:solidFill>
              <a:latin typeface="Arial"/>
              <a:ea typeface="Arial"/>
              <a:cs typeface="Arial"/>
              <a:sym typeface="Arial"/>
            </a:endParaRPr>
          </a:p>
          <a:p>
            <a:pPr indent="-320675" lvl="0" marL="457200" rtl="0" algn="l">
              <a:lnSpc>
                <a:spcPct val="200000"/>
              </a:lnSpc>
              <a:spcBef>
                <a:spcPts val="0"/>
              </a:spcBef>
              <a:spcAft>
                <a:spcPts val="0"/>
              </a:spcAft>
              <a:buClr>
                <a:schemeClr val="dk1"/>
              </a:buClr>
              <a:buSzPts val="1450"/>
              <a:buFont typeface="Arial"/>
              <a:buChar char="❑"/>
            </a:pPr>
            <a:r>
              <a:rPr lang="en" sz="1450">
                <a:solidFill>
                  <a:schemeClr val="dk1"/>
                </a:solidFill>
                <a:latin typeface="Arial"/>
                <a:ea typeface="Arial"/>
                <a:cs typeface="Arial"/>
                <a:sym typeface="Arial"/>
              </a:rPr>
              <a:t>Avro Maven plugin 1.9.2 at least</a:t>
            </a:r>
            <a:endParaRPr sz="1450">
              <a:solidFill>
                <a:schemeClr val="dk1"/>
              </a:solidFill>
              <a:latin typeface="Arial"/>
              <a:ea typeface="Arial"/>
              <a:cs typeface="Arial"/>
              <a:sym typeface="Arial"/>
            </a:endParaRPr>
          </a:p>
          <a:p>
            <a:pPr indent="0" lvl="0" marL="0" rtl="0" algn="l">
              <a:lnSpc>
                <a:spcPct val="200000"/>
              </a:lnSpc>
              <a:spcBef>
                <a:spcPts val="1200"/>
              </a:spcBef>
              <a:spcAft>
                <a:spcPts val="0"/>
              </a:spcAft>
              <a:buNone/>
            </a:pPr>
            <a:r>
              <a:t/>
            </a:r>
            <a:endParaRPr sz="1450">
              <a:solidFill>
                <a:schemeClr val="dk1"/>
              </a:solidFill>
              <a:latin typeface="Arial"/>
              <a:ea typeface="Arial"/>
              <a:cs typeface="Arial"/>
              <a:sym typeface="Arial"/>
            </a:endParaRPr>
          </a:p>
          <a:p>
            <a:pPr indent="0" lvl="0" marL="0" rtl="0" algn="l">
              <a:lnSpc>
                <a:spcPct val="200000"/>
              </a:lnSpc>
              <a:spcBef>
                <a:spcPts val="1200"/>
              </a:spcBef>
              <a:spcAft>
                <a:spcPts val="0"/>
              </a:spcAft>
              <a:buNone/>
            </a:pPr>
            <a:r>
              <a:rPr lang="en" sz="1450">
                <a:solidFill>
                  <a:schemeClr val="dk1"/>
                </a:solidFill>
                <a:latin typeface="Arial"/>
                <a:ea typeface="Arial"/>
                <a:cs typeface="Arial"/>
                <a:sym typeface="Arial"/>
              </a:rPr>
              <a:t>Keep above in mind as kafka related tool requires inter-service compatibility. Our Flink support older version of the above so we can’t use Split schema (which we learned the hard way :P). Join our next knowledge sharing session on Flink to learn more.</a:t>
            </a:r>
            <a:endParaRPr sz="1450">
              <a:solidFill>
                <a:schemeClr val="dk1"/>
              </a:solidFill>
              <a:latin typeface="Arial"/>
              <a:ea typeface="Arial"/>
              <a:cs typeface="Arial"/>
              <a:sym typeface="Arial"/>
            </a:endParaRPr>
          </a:p>
          <a:p>
            <a:pPr indent="0" lvl="0" marL="0" rtl="0" algn="l">
              <a:lnSpc>
                <a:spcPct val="200000"/>
              </a:lnSpc>
              <a:spcBef>
                <a:spcPts val="1200"/>
              </a:spcBef>
              <a:spcAft>
                <a:spcPts val="0"/>
              </a:spcAft>
              <a:buSzPts val="1600"/>
              <a:buNone/>
            </a:pPr>
            <a:r>
              <a:t/>
            </a:r>
            <a:endParaRPr sz="1450">
              <a:solidFill>
                <a:schemeClr val="dk1"/>
              </a:solidFill>
              <a:latin typeface="Arial"/>
              <a:ea typeface="Arial"/>
              <a:cs typeface="Arial"/>
              <a:sym typeface="Arial"/>
            </a:endParaRPr>
          </a:p>
          <a:p>
            <a:pPr indent="0" lvl="0" marL="0" rtl="0" algn="l">
              <a:lnSpc>
                <a:spcPct val="200000"/>
              </a:lnSpc>
              <a:spcBef>
                <a:spcPts val="1200"/>
              </a:spcBef>
              <a:spcAft>
                <a:spcPts val="0"/>
              </a:spcAft>
              <a:buSzPts val="1600"/>
              <a:buNone/>
            </a:pPr>
            <a:r>
              <a:t/>
            </a:r>
            <a:endParaRPr sz="145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c65cf52bd8_0_2"/>
          <p:cNvSpPr txBox="1"/>
          <p:nvPr>
            <p:ph type="title"/>
          </p:nvPr>
        </p:nvSpPr>
        <p:spPr>
          <a:xfrm>
            <a:off x="876825" y="90825"/>
            <a:ext cx="6393300" cy="333300"/>
          </a:xfrm>
          <a:prstGeom prst="rect">
            <a:avLst/>
          </a:prstGeom>
          <a:noFill/>
          <a:ln>
            <a:noFill/>
          </a:ln>
        </p:spPr>
        <p:txBody>
          <a:bodyPr anchorCtr="0" anchor="t" bIns="74525" lIns="74525" spcFirstLastPara="1" rIns="74525" wrap="square" tIns="74525">
            <a:noAutofit/>
          </a:bodyPr>
          <a:lstStyle/>
          <a:p>
            <a:pPr indent="0" lvl="0" marL="914400" rtl="0" algn="ctr">
              <a:lnSpc>
                <a:spcPct val="200000"/>
              </a:lnSpc>
              <a:spcBef>
                <a:spcPts val="1200"/>
              </a:spcBef>
              <a:spcAft>
                <a:spcPts val="0"/>
              </a:spcAft>
              <a:buSzPts val="1100"/>
              <a:buNone/>
            </a:pPr>
            <a:r>
              <a:rPr lang="en" sz="1350">
                <a:solidFill>
                  <a:srgbClr val="333333"/>
                </a:solidFill>
                <a:highlight>
                  <a:srgbClr val="FCFCFC"/>
                </a:highlight>
                <a:latin typeface="Roboto"/>
                <a:ea typeface="Roboto"/>
                <a:cs typeface="Roboto"/>
                <a:sym typeface="Roboto"/>
              </a:rPr>
              <a:t>Kafka installation and demonstration</a:t>
            </a:r>
            <a:endParaRPr sz="2000"/>
          </a:p>
        </p:txBody>
      </p:sp>
      <p:pic>
        <p:nvPicPr>
          <p:cNvPr id="324" name="Google Shape;324;gc65cf52bd8_0_2"/>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325" name="Google Shape;325;gc65cf52bd8_0_2"/>
          <p:cNvSpPr txBox="1"/>
          <p:nvPr>
            <p:ph idx="1" type="body"/>
          </p:nvPr>
        </p:nvSpPr>
        <p:spPr>
          <a:xfrm>
            <a:off x="154200" y="885125"/>
            <a:ext cx="8835600" cy="3939600"/>
          </a:xfrm>
          <a:prstGeom prst="rect">
            <a:avLst/>
          </a:prstGeom>
          <a:noFill/>
          <a:ln>
            <a:noFill/>
          </a:ln>
        </p:spPr>
        <p:txBody>
          <a:bodyPr anchorCtr="0" anchor="t" bIns="37250" lIns="74525" spcFirstLastPara="1" rIns="74525" wrap="square" tIns="37250">
            <a:noAutofit/>
          </a:bodyPr>
          <a:lstStyle/>
          <a:p>
            <a:pPr indent="-342900" lvl="0" marL="457200" rtl="0" algn="l">
              <a:lnSpc>
                <a:spcPct val="200000"/>
              </a:lnSpc>
              <a:spcBef>
                <a:spcPts val="1200"/>
              </a:spcBef>
              <a:spcAft>
                <a:spcPts val="0"/>
              </a:spcAft>
              <a:buSzPts val="1800"/>
              <a:buFont typeface="Arial"/>
              <a:buChar char="➔"/>
            </a:pPr>
            <a:r>
              <a:rPr lang="en" sz="1800">
                <a:solidFill>
                  <a:schemeClr val="dk1"/>
                </a:solidFill>
                <a:latin typeface="Arial"/>
                <a:ea typeface="Arial"/>
                <a:cs typeface="Arial"/>
                <a:sym typeface="Arial"/>
              </a:rPr>
              <a:t>Install Kafka using docker</a:t>
            </a:r>
            <a:endParaRPr sz="1800">
              <a:solidFill>
                <a:schemeClr val="dk1"/>
              </a:solidFill>
              <a:latin typeface="Arial"/>
              <a:ea typeface="Arial"/>
              <a:cs typeface="Arial"/>
              <a:sym typeface="Arial"/>
            </a:endParaRPr>
          </a:p>
          <a:p>
            <a:pPr indent="-342900" lvl="0" marL="457200" rtl="0" algn="l">
              <a:lnSpc>
                <a:spcPct val="200000"/>
              </a:lnSpc>
              <a:spcBef>
                <a:spcPts val="0"/>
              </a:spcBef>
              <a:spcAft>
                <a:spcPts val="0"/>
              </a:spcAft>
              <a:buSzPts val="1800"/>
              <a:buFont typeface="Arial"/>
              <a:buChar char="➔"/>
            </a:pPr>
            <a:r>
              <a:rPr lang="en" sz="1800">
                <a:solidFill>
                  <a:schemeClr val="dk1"/>
                </a:solidFill>
                <a:latin typeface="Arial"/>
                <a:ea typeface="Arial"/>
                <a:cs typeface="Arial"/>
                <a:sym typeface="Arial"/>
              </a:rPr>
              <a:t>Using Kafka CLI to Publish-Subscribe</a:t>
            </a:r>
            <a:endParaRPr sz="1800">
              <a:solidFill>
                <a:schemeClr val="dk1"/>
              </a:solidFill>
              <a:latin typeface="Arial"/>
              <a:ea typeface="Arial"/>
              <a:cs typeface="Arial"/>
              <a:sym typeface="Arial"/>
            </a:endParaRPr>
          </a:p>
          <a:p>
            <a:pPr indent="-342900" lvl="0" marL="457200" rtl="0" algn="l">
              <a:lnSpc>
                <a:spcPct val="200000"/>
              </a:lnSpc>
              <a:spcBef>
                <a:spcPts val="0"/>
              </a:spcBef>
              <a:spcAft>
                <a:spcPts val="0"/>
              </a:spcAft>
              <a:buSzPts val="1800"/>
              <a:buFont typeface="Arial"/>
              <a:buChar char="➔"/>
            </a:pPr>
            <a:r>
              <a:rPr lang="en" sz="1800">
                <a:solidFill>
                  <a:schemeClr val="dk1"/>
                </a:solidFill>
                <a:latin typeface="Arial"/>
                <a:ea typeface="Arial"/>
                <a:cs typeface="Arial"/>
                <a:sym typeface="Arial"/>
              </a:rPr>
              <a:t>Kafka consumer group</a:t>
            </a:r>
            <a:endParaRPr sz="1800">
              <a:solidFill>
                <a:schemeClr val="dk1"/>
              </a:solidFill>
              <a:latin typeface="Arial"/>
              <a:ea typeface="Arial"/>
              <a:cs typeface="Arial"/>
              <a:sym typeface="Arial"/>
            </a:endParaRPr>
          </a:p>
          <a:p>
            <a:pPr indent="-342900" lvl="0" marL="457200" rtl="0" algn="l">
              <a:lnSpc>
                <a:spcPct val="200000"/>
              </a:lnSpc>
              <a:spcBef>
                <a:spcPts val="0"/>
              </a:spcBef>
              <a:spcAft>
                <a:spcPts val="0"/>
              </a:spcAft>
              <a:buSzPts val="1800"/>
              <a:buFont typeface="Arial"/>
              <a:buChar char="➔"/>
            </a:pPr>
            <a:r>
              <a:rPr lang="en" sz="1800">
                <a:solidFill>
                  <a:schemeClr val="dk1"/>
                </a:solidFill>
                <a:latin typeface="Arial"/>
                <a:ea typeface="Arial"/>
                <a:cs typeface="Arial"/>
                <a:sym typeface="Arial"/>
              </a:rPr>
              <a:t>Spring cloud kafka stream binder</a:t>
            </a:r>
            <a:endParaRPr sz="18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c51f588e10_1_24"/>
          <p:cNvSpPr txBox="1"/>
          <p:nvPr>
            <p:ph type="title"/>
          </p:nvPr>
        </p:nvSpPr>
        <p:spPr>
          <a:xfrm>
            <a:off x="876825" y="90825"/>
            <a:ext cx="6393300" cy="333300"/>
          </a:xfrm>
          <a:prstGeom prst="rect">
            <a:avLst/>
          </a:prstGeom>
          <a:noFill/>
          <a:ln>
            <a:noFill/>
          </a:ln>
        </p:spPr>
        <p:txBody>
          <a:bodyPr anchorCtr="0" anchor="t" bIns="74525" lIns="74525" spcFirstLastPara="1" rIns="74525" wrap="square" tIns="74525">
            <a:noAutofit/>
          </a:bodyPr>
          <a:lstStyle/>
          <a:p>
            <a:pPr indent="0" lvl="0" marL="914400" rtl="0" algn="ctr">
              <a:lnSpc>
                <a:spcPct val="200000"/>
              </a:lnSpc>
              <a:spcBef>
                <a:spcPts val="1200"/>
              </a:spcBef>
              <a:spcAft>
                <a:spcPts val="0"/>
              </a:spcAft>
              <a:buSzPts val="1100"/>
              <a:buNone/>
            </a:pPr>
            <a:r>
              <a:rPr lang="en" sz="1350">
                <a:solidFill>
                  <a:srgbClr val="333333"/>
                </a:solidFill>
                <a:highlight>
                  <a:srgbClr val="FCFCFC"/>
                </a:highlight>
                <a:latin typeface="Roboto"/>
                <a:ea typeface="Roboto"/>
                <a:cs typeface="Roboto"/>
                <a:sym typeface="Roboto"/>
              </a:rPr>
              <a:t>Kafka installation and demonstration</a:t>
            </a:r>
            <a:endParaRPr sz="2000"/>
          </a:p>
        </p:txBody>
      </p:sp>
      <p:pic>
        <p:nvPicPr>
          <p:cNvPr id="332" name="Google Shape;332;gc51f588e10_1_24"/>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333" name="Google Shape;333;gc51f588e10_1_24"/>
          <p:cNvSpPr txBox="1"/>
          <p:nvPr>
            <p:ph idx="1" type="body"/>
          </p:nvPr>
        </p:nvSpPr>
        <p:spPr>
          <a:xfrm>
            <a:off x="154200" y="885125"/>
            <a:ext cx="8835600" cy="3939600"/>
          </a:xfrm>
          <a:prstGeom prst="rect">
            <a:avLst/>
          </a:prstGeom>
          <a:noFill/>
          <a:ln>
            <a:noFill/>
          </a:ln>
        </p:spPr>
        <p:txBody>
          <a:bodyPr anchorCtr="0" anchor="t" bIns="37250" lIns="74525" spcFirstLastPara="1" rIns="74525" wrap="square" tIns="37250">
            <a:noAutofit/>
          </a:bodyPr>
          <a:lstStyle/>
          <a:p>
            <a:pPr indent="-342900" lvl="0" marL="457200" rtl="0" algn="l">
              <a:lnSpc>
                <a:spcPct val="200000"/>
              </a:lnSpc>
              <a:spcBef>
                <a:spcPts val="1200"/>
              </a:spcBef>
              <a:spcAft>
                <a:spcPts val="0"/>
              </a:spcAft>
              <a:buSzPts val="1800"/>
              <a:buFont typeface="Arial"/>
              <a:buChar char="➔"/>
            </a:pPr>
            <a:r>
              <a:rPr lang="en" sz="1800">
                <a:solidFill>
                  <a:schemeClr val="dk1"/>
                </a:solidFill>
                <a:latin typeface="Arial"/>
                <a:ea typeface="Arial"/>
                <a:cs typeface="Arial"/>
                <a:sym typeface="Arial"/>
              </a:rPr>
              <a:t>Install Kafka single node </a:t>
            </a:r>
            <a:r>
              <a:rPr lang="en" sz="1800">
                <a:solidFill>
                  <a:schemeClr val="dk1"/>
                </a:solidFill>
                <a:latin typeface="Arial"/>
                <a:ea typeface="Arial"/>
                <a:cs typeface="Arial"/>
                <a:sym typeface="Arial"/>
              </a:rPr>
              <a:t>using docker</a:t>
            </a:r>
            <a:endParaRPr sz="1800">
              <a:solidFill>
                <a:schemeClr val="dk1"/>
              </a:solidFill>
              <a:latin typeface="Arial"/>
              <a:ea typeface="Arial"/>
              <a:cs typeface="Arial"/>
              <a:sym typeface="Arial"/>
            </a:endParaRPr>
          </a:p>
          <a:p>
            <a:pPr indent="0" lvl="0" marL="457200" rtl="0" algn="l">
              <a:lnSpc>
                <a:spcPct val="200000"/>
              </a:lnSpc>
              <a:spcBef>
                <a:spcPts val="1200"/>
              </a:spcBef>
              <a:spcAft>
                <a:spcPts val="0"/>
              </a:spcAft>
              <a:buNone/>
            </a:pPr>
            <a:r>
              <a:t/>
            </a:r>
            <a:endParaRPr sz="1800">
              <a:solidFill>
                <a:schemeClr val="dk1"/>
              </a:solidFill>
              <a:latin typeface="Arial"/>
              <a:ea typeface="Arial"/>
              <a:cs typeface="Arial"/>
              <a:sym typeface="Arial"/>
            </a:endParaRPr>
          </a:p>
        </p:txBody>
      </p:sp>
      <p:pic>
        <p:nvPicPr>
          <p:cNvPr id="334" name="Google Shape;334;gc51f588e10_1_24"/>
          <p:cNvPicPr preferRelativeResize="0"/>
          <p:nvPr/>
        </p:nvPicPr>
        <p:blipFill>
          <a:blip r:embed="rId4">
            <a:alphaModFix/>
          </a:blip>
          <a:stretch>
            <a:fillRect/>
          </a:stretch>
        </p:blipFill>
        <p:spPr>
          <a:xfrm>
            <a:off x="119275" y="1473113"/>
            <a:ext cx="3741475" cy="2306416"/>
          </a:xfrm>
          <a:prstGeom prst="rect">
            <a:avLst/>
          </a:prstGeom>
          <a:noFill/>
          <a:ln>
            <a:noFill/>
          </a:ln>
        </p:spPr>
      </p:pic>
      <p:pic>
        <p:nvPicPr>
          <p:cNvPr id="335" name="Google Shape;335;gc51f588e10_1_24"/>
          <p:cNvPicPr preferRelativeResize="0"/>
          <p:nvPr/>
        </p:nvPicPr>
        <p:blipFill>
          <a:blip r:embed="rId5">
            <a:alphaModFix/>
          </a:blip>
          <a:stretch>
            <a:fillRect/>
          </a:stretch>
        </p:blipFill>
        <p:spPr>
          <a:xfrm>
            <a:off x="4216925" y="1268900"/>
            <a:ext cx="4687375" cy="3555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c65cf52bd8_0_10"/>
          <p:cNvSpPr txBox="1"/>
          <p:nvPr>
            <p:ph type="title"/>
          </p:nvPr>
        </p:nvSpPr>
        <p:spPr>
          <a:xfrm>
            <a:off x="876825" y="90825"/>
            <a:ext cx="6393300" cy="333300"/>
          </a:xfrm>
          <a:prstGeom prst="rect">
            <a:avLst/>
          </a:prstGeom>
          <a:noFill/>
          <a:ln>
            <a:noFill/>
          </a:ln>
        </p:spPr>
        <p:txBody>
          <a:bodyPr anchorCtr="0" anchor="t" bIns="74525" lIns="74525" spcFirstLastPara="1" rIns="74525" wrap="square" tIns="74525">
            <a:noAutofit/>
          </a:bodyPr>
          <a:lstStyle/>
          <a:p>
            <a:pPr indent="0" lvl="0" marL="914400" rtl="0" algn="ctr">
              <a:lnSpc>
                <a:spcPct val="200000"/>
              </a:lnSpc>
              <a:spcBef>
                <a:spcPts val="1200"/>
              </a:spcBef>
              <a:spcAft>
                <a:spcPts val="0"/>
              </a:spcAft>
              <a:buSzPts val="1100"/>
              <a:buNone/>
            </a:pPr>
            <a:r>
              <a:rPr lang="en" sz="1350">
                <a:solidFill>
                  <a:srgbClr val="333333"/>
                </a:solidFill>
                <a:highlight>
                  <a:srgbClr val="FCFCFC"/>
                </a:highlight>
                <a:latin typeface="Roboto"/>
                <a:ea typeface="Roboto"/>
                <a:cs typeface="Roboto"/>
                <a:sym typeface="Roboto"/>
              </a:rPr>
              <a:t>Kafka installation and demonstration</a:t>
            </a:r>
            <a:endParaRPr sz="2000"/>
          </a:p>
        </p:txBody>
      </p:sp>
      <p:pic>
        <p:nvPicPr>
          <p:cNvPr id="342" name="Google Shape;342;gc65cf52bd8_0_10"/>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343" name="Google Shape;343;gc65cf52bd8_0_10"/>
          <p:cNvSpPr txBox="1"/>
          <p:nvPr>
            <p:ph idx="1" type="body"/>
          </p:nvPr>
        </p:nvSpPr>
        <p:spPr>
          <a:xfrm>
            <a:off x="154200" y="885125"/>
            <a:ext cx="8835600" cy="3939600"/>
          </a:xfrm>
          <a:prstGeom prst="rect">
            <a:avLst/>
          </a:prstGeom>
          <a:noFill/>
          <a:ln>
            <a:noFill/>
          </a:ln>
        </p:spPr>
        <p:txBody>
          <a:bodyPr anchorCtr="0" anchor="t" bIns="37250" lIns="74525" spcFirstLastPara="1" rIns="74525" wrap="square" tIns="37250">
            <a:noAutofit/>
          </a:bodyPr>
          <a:lstStyle/>
          <a:p>
            <a:pPr indent="-342900" lvl="0" marL="457200" rtl="0" algn="l">
              <a:lnSpc>
                <a:spcPct val="200000"/>
              </a:lnSpc>
              <a:spcBef>
                <a:spcPts val="1200"/>
              </a:spcBef>
              <a:spcAft>
                <a:spcPts val="0"/>
              </a:spcAft>
              <a:buSzPts val="1800"/>
              <a:buFont typeface="Arial"/>
              <a:buChar char="➔"/>
            </a:pPr>
            <a:r>
              <a:rPr lang="en" sz="1800">
                <a:solidFill>
                  <a:schemeClr val="dk1"/>
                </a:solidFill>
                <a:latin typeface="Arial"/>
                <a:ea typeface="Arial"/>
                <a:cs typeface="Arial"/>
                <a:sym typeface="Arial"/>
              </a:rPr>
              <a:t>Install Kafka multiple nodes using docker</a:t>
            </a:r>
            <a:endParaRPr sz="1800">
              <a:solidFill>
                <a:schemeClr val="dk1"/>
              </a:solidFill>
              <a:latin typeface="Arial"/>
              <a:ea typeface="Arial"/>
              <a:cs typeface="Arial"/>
              <a:sym typeface="Arial"/>
            </a:endParaRPr>
          </a:p>
          <a:p>
            <a:pPr indent="0" lvl="0" marL="457200" rtl="0" algn="l">
              <a:lnSpc>
                <a:spcPct val="200000"/>
              </a:lnSpc>
              <a:spcBef>
                <a:spcPts val="1200"/>
              </a:spcBef>
              <a:spcAft>
                <a:spcPts val="0"/>
              </a:spcAft>
              <a:buNone/>
            </a:pPr>
            <a:r>
              <a:t/>
            </a:r>
            <a:endParaRPr sz="1800">
              <a:solidFill>
                <a:schemeClr val="dk1"/>
              </a:solidFill>
              <a:latin typeface="Arial"/>
              <a:ea typeface="Arial"/>
              <a:cs typeface="Arial"/>
              <a:sym typeface="Arial"/>
            </a:endParaRPr>
          </a:p>
        </p:txBody>
      </p:sp>
      <p:pic>
        <p:nvPicPr>
          <p:cNvPr id="344" name="Google Shape;344;gc65cf52bd8_0_10"/>
          <p:cNvPicPr preferRelativeResize="0"/>
          <p:nvPr/>
        </p:nvPicPr>
        <p:blipFill>
          <a:blip r:embed="rId4">
            <a:alphaModFix/>
          </a:blip>
          <a:stretch>
            <a:fillRect/>
          </a:stretch>
        </p:blipFill>
        <p:spPr>
          <a:xfrm>
            <a:off x="119275" y="1473113"/>
            <a:ext cx="3741475" cy="2306416"/>
          </a:xfrm>
          <a:prstGeom prst="rect">
            <a:avLst/>
          </a:prstGeom>
          <a:noFill/>
          <a:ln>
            <a:noFill/>
          </a:ln>
        </p:spPr>
      </p:pic>
      <p:pic>
        <p:nvPicPr>
          <p:cNvPr id="345" name="Google Shape;345;gc65cf52bd8_0_10"/>
          <p:cNvPicPr preferRelativeResize="0"/>
          <p:nvPr/>
        </p:nvPicPr>
        <p:blipFill>
          <a:blip r:embed="rId5">
            <a:alphaModFix/>
          </a:blip>
          <a:stretch>
            <a:fillRect/>
          </a:stretch>
        </p:blipFill>
        <p:spPr>
          <a:xfrm>
            <a:off x="154200" y="3779525"/>
            <a:ext cx="3693068" cy="1045200"/>
          </a:xfrm>
          <a:prstGeom prst="rect">
            <a:avLst/>
          </a:prstGeom>
          <a:noFill/>
          <a:ln>
            <a:noFill/>
          </a:ln>
        </p:spPr>
      </p:pic>
      <p:sp>
        <p:nvSpPr>
          <p:cNvPr id="346" name="Google Shape;346;gc65cf52bd8_0_10"/>
          <p:cNvSpPr/>
          <p:nvPr/>
        </p:nvSpPr>
        <p:spPr>
          <a:xfrm>
            <a:off x="1075375" y="2556525"/>
            <a:ext cx="1836300" cy="22683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c65cf52bd8_0_10"/>
          <p:cNvSpPr/>
          <p:nvPr/>
        </p:nvSpPr>
        <p:spPr>
          <a:xfrm>
            <a:off x="1288400" y="3915950"/>
            <a:ext cx="1430400" cy="3333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EFEFEF"/>
                </a:solidFill>
              </a:rPr>
              <a:t>Kafka broker/Note 2</a:t>
            </a:r>
            <a:br>
              <a:rPr lang="en" sz="1000">
                <a:solidFill>
                  <a:srgbClr val="EFEFEF"/>
                </a:solidFill>
              </a:rPr>
            </a:br>
            <a:r>
              <a:rPr lang="en" sz="1000">
                <a:solidFill>
                  <a:srgbClr val="EFEFEF"/>
                </a:solidFill>
              </a:rPr>
              <a:t>localhost:29092</a:t>
            </a:r>
            <a:endParaRPr sz="1000">
              <a:solidFill>
                <a:srgbClr val="EFEFEF"/>
              </a:solidFill>
            </a:endParaRPr>
          </a:p>
        </p:txBody>
      </p:sp>
      <p:pic>
        <p:nvPicPr>
          <p:cNvPr id="348" name="Google Shape;348;gc65cf52bd8_0_10"/>
          <p:cNvPicPr preferRelativeResize="0"/>
          <p:nvPr/>
        </p:nvPicPr>
        <p:blipFill>
          <a:blip r:embed="rId6">
            <a:alphaModFix/>
          </a:blip>
          <a:stretch>
            <a:fillRect/>
          </a:stretch>
        </p:blipFill>
        <p:spPr>
          <a:xfrm>
            <a:off x="4879725" y="840900"/>
            <a:ext cx="3784075" cy="40971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c65cf52bd8_0_26"/>
          <p:cNvSpPr txBox="1"/>
          <p:nvPr>
            <p:ph type="title"/>
          </p:nvPr>
        </p:nvSpPr>
        <p:spPr>
          <a:xfrm>
            <a:off x="876825" y="90825"/>
            <a:ext cx="6393300" cy="333300"/>
          </a:xfrm>
          <a:prstGeom prst="rect">
            <a:avLst/>
          </a:prstGeom>
          <a:noFill/>
          <a:ln>
            <a:noFill/>
          </a:ln>
        </p:spPr>
        <p:txBody>
          <a:bodyPr anchorCtr="0" anchor="t" bIns="74525" lIns="74525" spcFirstLastPara="1" rIns="74525" wrap="square" tIns="74525">
            <a:noAutofit/>
          </a:bodyPr>
          <a:lstStyle/>
          <a:p>
            <a:pPr indent="0" lvl="0" marL="914400" rtl="0" algn="ctr">
              <a:lnSpc>
                <a:spcPct val="200000"/>
              </a:lnSpc>
              <a:spcBef>
                <a:spcPts val="1200"/>
              </a:spcBef>
              <a:spcAft>
                <a:spcPts val="0"/>
              </a:spcAft>
              <a:buSzPts val="1100"/>
              <a:buNone/>
            </a:pPr>
            <a:r>
              <a:rPr lang="en" sz="1350">
                <a:solidFill>
                  <a:srgbClr val="333333"/>
                </a:solidFill>
                <a:highlight>
                  <a:srgbClr val="FCFCFC"/>
                </a:highlight>
                <a:latin typeface="Roboto"/>
                <a:ea typeface="Roboto"/>
                <a:cs typeface="Roboto"/>
                <a:sym typeface="Roboto"/>
              </a:rPr>
              <a:t>Kafka installation and demonstration</a:t>
            </a:r>
            <a:endParaRPr sz="2000"/>
          </a:p>
        </p:txBody>
      </p:sp>
      <p:pic>
        <p:nvPicPr>
          <p:cNvPr id="355" name="Google Shape;355;gc65cf52bd8_0_26"/>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356" name="Google Shape;356;gc65cf52bd8_0_26"/>
          <p:cNvSpPr txBox="1"/>
          <p:nvPr>
            <p:ph idx="1" type="body"/>
          </p:nvPr>
        </p:nvSpPr>
        <p:spPr>
          <a:xfrm>
            <a:off x="154200" y="885125"/>
            <a:ext cx="8835600" cy="3939600"/>
          </a:xfrm>
          <a:prstGeom prst="rect">
            <a:avLst/>
          </a:prstGeom>
          <a:noFill/>
          <a:ln>
            <a:noFill/>
          </a:ln>
        </p:spPr>
        <p:txBody>
          <a:bodyPr anchorCtr="0" anchor="t" bIns="37250" lIns="74525" spcFirstLastPara="1" rIns="74525" wrap="square" tIns="37250">
            <a:noAutofit/>
          </a:bodyPr>
          <a:lstStyle/>
          <a:p>
            <a:pPr indent="-342900" lvl="0" marL="457200" rtl="0" algn="l">
              <a:lnSpc>
                <a:spcPct val="200000"/>
              </a:lnSpc>
              <a:spcBef>
                <a:spcPts val="1200"/>
              </a:spcBef>
              <a:spcAft>
                <a:spcPts val="0"/>
              </a:spcAft>
              <a:buSzPts val="1800"/>
              <a:buFont typeface="Arial"/>
              <a:buChar char="➔"/>
            </a:pPr>
            <a:r>
              <a:rPr lang="en" sz="1800">
                <a:solidFill>
                  <a:schemeClr val="dk1"/>
                </a:solidFill>
                <a:latin typeface="Arial"/>
                <a:ea typeface="Arial"/>
                <a:cs typeface="Arial"/>
                <a:sym typeface="Arial"/>
              </a:rPr>
              <a:t>Using Kafka CLI to Publish-Subscribe</a:t>
            </a:r>
            <a:endParaRPr sz="1800">
              <a:solidFill>
                <a:schemeClr val="dk1"/>
              </a:solidFill>
              <a:latin typeface="Arial"/>
              <a:ea typeface="Arial"/>
              <a:cs typeface="Arial"/>
              <a:sym typeface="Arial"/>
            </a:endParaRPr>
          </a:p>
          <a:p>
            <a:pPr indent="-317500" lvl="0" marL="914400" rtl="0" algn="l">
              <a:lnSpc>
                <a:spcPct val="200000"/>
              </a:lnSpc>
              <a:spcBef>
                <a:spcPts val="0"/>
              </a:spcBef>
              <a:spcAft>
                <a:spcPts val="0"/>
              </a:spcAft>
              <a:buClr>
                <a:srgbClr val="000000"/>
              </a:buClr>
              <a:buSzPts val="1400"/>
              <a:buFont typeface="Arial"/>
              <a:buAutoNum type="arabicPeriod"/>
            </a:pPr>
            <a:r>
              <a:rPr lang="en" sz="1400">
                <a:solidFill>
                  <a:schemeClr val="dk1"/>
                </a:solidFill>
                <a:latin typeface="Arial"/>
                <a:ea typeface="Arial"/>
                <a:cs typeface="Arial"/>
                <a:sym typeface="Arial"/>
              </a:rPr>
              <a:t>Download kafka &amp; cli tool</a:t>
            </a:r>
            <a:br>
              <a:rPr lang="en" sz="1400">
                <a:solidFill>
                  <a:schemeClr val="dk1"/>
                </a:solidFill>
                <a:latin typeface="Arial"/>
                <a:ea typeface="Arial"/>
                <a:cs typeface="Arial"/>
                <a:sym typeface="Arial"/>
              </a:rPr>
            </a:br>
            <a:r>
              <a:rPr lang="en" sz="1400" u="sng">
                <a:solidFill>
                  <a:schemeClr val="hlink"/>
                </a:solidFill>
                <a:latin typeface="Arial"/>
                <a:ea typeface="Arial"/>
                <a:cs typeface="Arial"/>
                <a:sym typeface="Arial"/>
                <a:hlinkClick r:id="rId4"/>
              </a:rPr>
              <a:t>https://mirror.downloadvn.com/apache/kafka/2.7.0/kafka_2.13-2.7.0.tgz</a:t>
            </a:r>
            <a:endParaRPr sz="1400">
              <a:solidFill>
                <a:schemeClr val="dk1"/>
              </a:solidFill>
              <a:latin typeface="Arial"/>
              <a:ea typeface="Arial"/>
              <a:cs typeface="Arial"/>
              <a:sym typeface="Arial"/>
            </a:endParaRPr>
          </a:p>
          <a:p>
            <a:pPr indent="-317500" lvl="0" marL="914400" rtl="0" algn="l">
              <a:lnSpc>
                <a:spcPct val="200000"/>
              </a:lnSpc>
              <a:spcBef>
                <a:spcPts val="0"/>
              </a:spcBef>
              <a:spcAft>
                <a:spcPts val="0"/>
              </a:spcAft>
              <a:buClr>
                <a:srgbClr val="000000"/>
              </a:buClr>
              <a:buSzPts val="1400"/>
              <a:buFont typeface="Arial"/>
              <a:buAutoNum type="arabicPeriod"/>
            </a:pPr>
            <a:r>
              <a:rPr lang="en" sz="1400">
                <a:solidFill>
                  <a:schemeClr val="dk1"/>
                </a:solidFill>
                <a:latin typeface="Arial"/>
                <a:ea typeface="Arial"/>
                <a:cs typeface="Arial"/>
                <a:sym typeface="Arial"/>
              </a:rPr>
              <a:t>Create a kafka topic</a:t>
            </a:r>
            <a:endParaRPr sz="1400">
              <a:solidFill>
                <a:schemeClr val="dk1"/>
              </a:solidFill>
              <a:latin typeface="Arial"/>
              <a:ea typeface="Arial"/>
              <a:cs typeface="Arial"/>
              <a:sym typeface="Arial"/>
            </a:endParaRPr>
          </a:p>
          <a:p>
            <a:pPr indent="457200" lvl="0" marL="457200" rtl="0" algn="l">
              <a:lnSpc>
                <a:spcPct val="115000"/>
              </a:lnSpc>
              <a:spcBef>
                <a:spcPts val="0"/>
              </a:spcBef>
              <a:spcAft>
                <a:spcPts val="0"/>
              </a:spcAft>
              <a:buNone/>
            </a:pPr>
            <a:r>
              <a:rPr lang="en" sz="900">
                <a:solidFill>
                  <a:srgbClr val="454545"/>
                </a:solidFill>
                <a:latin typeface="Arial"/>
                <a:ea typeface="Arial"/>
                <a:cs typeface="Arial"/>
                <a:sym typeface="Arial"/>
              </a:rPr>
              <a:t>./kafka-topics.sh --create --zookeeper localhost:2181 --replication-factor 1 --partitions 3 --topic my-topic</a:t>
            </a:r>
            <a:endParaRPr sz="900">
              <a:solidFill>
                <a:srgbClr val="454545"/>
              </a:solidFill>
              <a:latin typeface="Arial"/>
              <a:ea typeface="Arial"/>
              <a:cs typeface="Arial"/>
              <a:sym typeface="Arial"/>
            </a:endParaRPr>
          </a:p>
          <a:p>
            <a:pPr indent="-317500" lvl="0" marL="914400" rtl="0" algn="l">
              <a:lnSpc>
                <a:spcPct val="200000"/>
              </a:lnSpc>
              <a:spcBef>
                <a:spcPts val="1200"/>
              </a:spcBef>
              <a:spcAft>
                <a:spcPts val="0"/>
              </a:spcAft>
              <a:buClr>
                <a:schemeClr val="dk1"/>
              </a:buClr>
              <a:buSzPts val="1400"/>
              <a:buFont typeface="Arial"/>
              <a:buAutoNum type="arabicPeriod"/>
            </a:pPr>
            <a:r>
              <a:rPr lang="en" sz="1400">
                <a:solidFill>
                  <a:schemeClr val="dk1"/>
                </a:solidFill>
                <a:latin typeface="Arial"/>
                <a:ea typeface="Arial"/>
                <a:cs typeface="Arial"/>
                <a:sym typeface="Arial"/>
              </a:rPr>
              <a:t>Describe the topic</a:t>
            </a:r>
            <a:endParaRPr sz="1400">
              <a:solidFill>
                <a:schemeClr val="dk1"/>
              </a:solidFill>
              <a:latin typeface="Arial"/>
              <a:ea typeface="Arial"/>
              <a:cs typeface="Arial"/>
              <a:sym typeface="Arial"/>
            </a:endParaRPr>
          </a:p>
          <a:p>
            <a:pPr indent="457200" lvl="0" marL="457200" rtl="0" algn="l">
              <a:lnSpc>
                <a:spcPct val="115000"/>
              </a:lnSpc>
              <a:spcBef>
                <a:spcPts val="0"/>
              </a:spcBef>
              <a:spcAft>
                <a:spcPts val="0"/>
              </a:spcAft>
              <a:buNone/>
            </a:pPr>
            <a:r>
              <a:rPr lang="en" sz="900">
                <a:solidFill>
                  <a:srgbClr val="454545"/>
                </a:solidFill>
                <a:latin typeface="Arial"/>
                <a:ea typeface="Arial"/>
                <a:cs typeface="Arial"/>
                <a:sym typeface="Arial"/>
              </a:rPr>
              <a:t>./kafka-topics.sh --describe --zookeeper localhost:2181 --topic my-topic</a:t>
            </a:r>
            <a:endParaRPr sz="1400">
              <a:solidFill>
                <a:schemeClr val="dk1"/>
              </a:solidFill>
              <a:latin typeface="Arial"/>
              <a:ea typeface="Arial"/>
              <a:cs typeface="Arial"/>
              <a:sym typeface="Arial"/>
            </a:endParaRPr>
          </a:p>
          <a:p>
            <a:pPr indent="-317500" lvl="0" marL="914400" rtl="0" algn="l">
              <a:lnSpc>
                <a:spcPct val="200000"/>
              </a:lnSpc>
              <a:spcBef>
                <a:spcPts val="1200"/>
              </a:spcBef>
              <a:spcAft>
                <a:spcPts val="0"/>
              </a:spcAft>
              <a:buClr>
                <a:schemeClr val="dk1"/>
              </a:buClr>
              <a:buSzPts val="1400"/>
              <a:buFont typeface="Arial"/>
              <a:buAutoNum type="arabicPeriod"/>
            </a:pPr>
            <a:r>
              <a:rPr lang="en" sz="1400">
                <a:solidFill>
                  <a:schemeClr val="dk1"/>
                </a:solidFill>
                <a:latin typeface="Arial"/>
                <a:ea typeface="Arial"/>
                <a:cs typeface="Arial"/>
                <a:sym typeface="Arial"/>
              </a:rPr>
              <a:t>Write some events into the topic</a:t>
            </a:r>
            <a:endParaRPr sz="1400">
              <a:solidFill>
                <a:schemeClr val="dk1"/>
              </a:solidFill>
              <a:latin typeface="Arial"/>
              <a:ea typeface="Arial"/>
              <a:cs typeface="Arial"/>
              <a:sym typeface="Arial"/>
            </a:endParaRPr>
          </a:p>
          <a:p>
            <a:pPr indent="0" lvl="0" marL="914400" rtl="0" algn="l">
              <a:lnSpc>
                <a:spcPct val="115000"/>
              </a:lnSpc>
              <a:spcBef>
                <a:spcPts val="0"/>
              </a:spcBef>
              <a:spcAft>
                <a:spcPts val="0"/>
              </a:spcAft>
              <a:buNone/>
            </a:pPr>
            <a:r>
              <a:rPr lang="en" sz="900">
                <a:solidFill>
                  <a:srgbClr val="454545"/>
                </a:solidFill>
                <a:latin typeface="Arial"/>
                <a:ea typeface="Arial"/>
                <a:cs typeface="Arial"/>
                <a:sym typeface="Arial"/>
              </a:rPr>
              <a:t>./kafka-console-producer.sh --broker-list localhost:9092 --topic my-topic</a:t>
            </a:r>
            <a:endParaRPr sz="1400">
              <a:solidFill>
                <a:schemeClr val="dk1"/>
              </a:solidFill>
              <a:latin typeface="Arial"/>
              <a:ea typeface="Arial"/>
              <a:cs typeface="Arial"/>
              <a:sym typeface="Arial"/>
            </a:endParaRPr>
          </a:p>
          <a:p>
            <a:pPr indent="0" lvl="0" marL="457200" rtl="0" algn="l">
              <a:lnSpc>
                <a:spcPct val="200000"/>
              </a:lnSpc>
              <a:spcBef>
                <a:spcPts val="120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c65cf52bd8_0_39"/>
          <p:cNvSpPr txBox="1"/>
          <p:nvPr>
            <p:ph type="title"/>
          </p:nvPr>
        </p:nvSpPr>
        <p:spPr>
          <a:xfrm>
            <a:off x="876825" y="90825"/>
            <a:ext cx="6393300" cy="333300"/>
          </a:xfrm>
          <a:prstGeom prst="rect">
            <a:avLst/>
          </a:prstGeom>
          <a:noFill/>
          <a:ln>
            <a:noFill/>
          </a:ln>
        </p:spPr>
        <p:txBody>
          <a:bodyPr anchorCtr="0" anchor="t" bIns="74525" lIns="74525" spcFirstLastPara="1" rIns="74525" wrap="square" tIns="74525">
            <a:noAutofit/>
          </a:bodyPr>
          <a:lstStyle/>
          <a:p>
            <a:pPr indent="0" lvl="0" marL="914400" rtl="0" algn="ctr">
              <a:lnSpc>
                <a:spcPct val="200000"/>
              </a:lnSpc>
              <a:spcBef>
                <a:spcPts val="1200"/>
              </a:spcBef>
              <a:spcAft>
                <a:spcPts val="0"/>
              </a:spcAft>
              <a:buSzPts val="1100"/>
              <a:buNone/>
            </a:pPr>
            <a:r>
              <a:rPr lang="en" sz="1350">
                <a:solidFill>
                  <a:srgbClr val="333333"/>
                </a:solidFill>
                <a:highlight>
                  <a:srgbClr val="FCFCFC"/>
                </a:highlight>
                <a:latin typeface="Roboto"/>
                <a:ea typeface="Roboto"/>
                <a:cs typeface="Roboto"/>
                <a:sym typeface="Roboto"/>
              </a:rPr>
              <a:t>Kafka installation and demonstration</a:t>
            </a:r>
            <a:endParaRPr sz="2000"/>
          </a:p>
        </p:txBody>
      </p:sp>
      <p:pic>
        <p:nvPicPr>
          <p:cNvPr id="363" name="Google Shape;363;gc65cf52bd8_0_39"/>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364" name="Google Shape;364;gc65cf52bd8_0_39"/>
          <p:cNvSpPr txBox="1"/>
          <p:nvPr>
            <p:ph idx="1" type="body"/>
          </p:nvPr>
        </p:nvSpPr>
        <p:spPr>
          <a:xfrm>
            <a:off x="154200" y="885125"/>
            <a:ext cx="8835600" cy="3939600"/>
          </a:xfrm>
          <a:prstGeom prst="rect">
            <a:avLst/>
          </a:prstGeom>
          <a:noFill/>
          <a:ln>
            <a:noFill/>
          </a:ln>
        </p:spPr>
        <p:txBody>
          <a:bodyPr anchorCtr="0" anchor="t" bIns="37250" lIns="74525" spcFirstLastPara="1" rIns="74525" wrap="square" tIns="37250">
            <a:noAutofit/>
          </a:bodyPr>
          <a:lstStyle/>
          <a:p>
            <a:pPr indent="-342900" lvl="0" marL="457200" rtl="0" algn="l">
              <a:lnSpc>
                <a:spcPct val="200000"/>
              </a:lnSpc>
              <a:spcBef>
                <a:spcPts val="1200"/>
              </a:spcBef>
              <a:spcAft>
                <a:spcPts val="0"/>
              </a:spcAft>
              <a:buSzPts val="1800"/>
              <a:buFont typeface="Arial"/>
              <a:buChar char="➔"/>
            </a:pPr>
            <a:r>
              <a:rPr lang="en" sz="1800">
                <a:solidFill>
                  <a:schemeClr val="dk1"/>
                </a:solidFill>
                <a:latin typeface="Arial"/>
                <a:ea typeface="Arial"/>
                <a:cs typeface="Arial"/>
                <a:sym typeface="Arial"/>
              </a:rPr>
              <a:t>Using Kafka CLI to Publish-Subscribe</a:t>
            </a:r>
            <a:endParaRPr sz="1400">
              <a:solidFill>
                <a:schemeClr val="dk1"/>
              </a:solidFill>
              <a:latin typeface="Arial"/>
              <a:ea typeface="Arial"/>
              <a:cs typeface="Arial"/>
              <a:sym typeface="Arial"/>
            </a:endParaRPr>
          </a:p>
          <a:p>
            <a:pPr indent="457200" lvl="0" marL="0" rtl="0" algn="l">
              <a:lnSpc>
                <a:spcPct val="200000"/>
              </a:lnSpc>
              <a:spcBef>
                <a:spcPts val="1200"/>
              </a:spcBef>
              <a:spcAft>
                <a:spcPts val="0"/>
              </a:spcAft>
              <a:buNone/>
            </a:pPr>
            <a:r>
              <a:rPr lang="en" sz="1400">
                <a:solidFill>
                  <a:schemeClr val="dk1"/>
                </a:solidFill>
                <a:latin typeface="Arial"/>
                <a:ea typeface="Arial"/>
                <a:cs typeface="Arial"/>
                <a:sym typeface="Arial"/>
              </a:rPr>
              <a:t>6.  Read the events from the topic</a:t>
            </a:r>
            <a:endParaRPr sz="1400">
              <a:solidFill>
                <a:schemeClr val="dk1"/>
              </a:solidFill>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rPr lang="en" sz="900">
                <a:solidFill>
                  <a:srgbClr val="454545"/>
                </a:solidFill>
                <a:latin typeface="Arial"/>
                <a:ea typeface="Arial"/>
                <a:cs typeface="Arial"/>
                <a:sym typeface="Arial"/>
              </a:rPr>
              <a:t>./kafka-console-consumer.sh --bootstrap-server localhost:9092 --group test --topic my-topic --from-beginning</a:t>
            </a:r>
            <a:endParaRPr sz="900">
              <a:solidFill>
                <a:srgbClr val="454545"/>
              </a:solidFill>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t/>
            </a:r>
            <a:endParaRPr sz="900">
              <a:solidFill>
                <a:srgbClr val="454545"/>
              </a:solidFill>
              <a:latin typeface="Arial"/>
              <a:ea typeface="Arial"/>
              <a:cs typeface="Arial"/>
              <a:sym typeface="Arial"/>
            </a:endParaRPr>
          </a:p>
          <a:p>
            <a:pPr indent="-342900" lvl="0" marL="457200" rtl="0" algn="l">
              <a:lnSpc>
                <a:spcPct val="200000"/>
              </a:lnSpc>
              <a:spcBef>
                <a:spcPts val="1200"/>
              </a:spcBef>
              <a:spcAft>
                <a:spcPts val="0"/>
              </a:spcAft>
              <a:buSzPts val="1800"/>
              <a:buFont typeface="Arial"/>
              <a:buChar char="➔"/>
            </a:pPr>
            <a:r>
              <a:rPr lang="en" sz="1800">
                <a:solidFill>
                  <a:schemeClr val="dk1"/>
                </a:solidFill>
                <a:latin typeface="Arial"/>
                <a:ea typeface="Arial"/>
                <a:cs typeface="Arial"/>
                <a:sym typeface="Arial"/>
              </a:rPr>
              <a:t>Kafka consumer group</a:t>
            </a:r>
            <a:endParaRPr sz="18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rPr lang="en" sz="900">
                <a:solidFill>
                  <a:srgbClr val="454545"/>
                </a:solidFill>
                <a:latin typeface="Arial"/>
                <a:ea typeface="Arial"/>
                <a:cs typeface="Arial"/>
                <a:sym typeface="Arial"/>
              </a:rPr>
              <a:t>./kafka-consumer-groups.sh --bootstrap-server localhost:9092 --list</a:t>
            </a:r>
            <a:endParaRPr sz="900">
              <a:solidFill>
                <a:srgbClr val="454545"/>
              </a:solidFill>
              <a:latin typeface="Arial"/>
              <a:ea typeface="Arial"/>
              <a:cs typeface="Arial"/>
              <a:sym typeface="Arial"/>
            </a:endParaRPr>
          </a:p>
          <a:p>
            <a:pPr indent="0" lvl="0" marL="457200" rtl="0" algn="l">
              <a:lnSpc>
                <a:spcPct val="115000"/>
              </a:lnSpc>
              <a:spcBef>
                <a:spcPts val="0"/>
              </a:spcBef>
              <a:spcAft>
                <a:spcPts val="0"/>
              </a:spcAft>
              <a:buNone/>
            </a:pPr>
            <a:r>
              <a:rPr lang="en" sz="900">
                <a:solidFill>
                  <a:srgbClr val="454545"/>
                </a:solidFill>
                <a:latin typeface="Arial"/>
                <a:ea typeface="Arial"/>
                <a:cs typeface="Arial"/>
                <a:sym typeface="Arial"/>
              </a:rPr>
              <a:t>./kafka-consumer-groups.sh --bootctrap-server localhost:9092 --group test --describe</a:t>
            </a:r>
            <a:endParaRPr sz="900">
              <a:solidFill>
                <a:srgbClr val="454545"/>
              </a:solidFill>
              <a:latin typeface="Arial"/>
              <a:ea typeface="Arial"/>
              <a:cs typeface="Arial"/>
              <a:sym typeface="Arial"/>
            </a:endParaRPr>
          </a:p>
          <a:p>
            <a:pPr indent="0" lvl="0" marL="457200" rtl="0" algn="l">
              <a:lnSpc>
                <a:spcPct val="200000"/>
              </a:lnSpc>
              <a:spcBef>
                <a:spcPts val="1200"/>
              </a:spcBef>
              <a:spcAft>
                <a:spcPts val="0"/>
              </a:spcAft>
              <a:buNone/>
            </a:pPr>
            <a:r>
              <a:t/>
            </a:r>
            <a:endParaRPr sz="18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sz="900">
              <a:solidFill>
                <a:srgbClr val="454545"/>
              </a:solidFill>
              <a:latin typeface="Arial"/>
              <a:ea typeface="Arial"/>
              <a:cs typeface="Arial"/>
              <a:sym typeface="Arial"/>
            </a:endParaRPr>
          </a:p>
          <a:p>
            <a:pPr indent="0" lvl="0" marL="457200" rtl="0" algn="l">
              <a:lnSpc>
                <a:spcPct val="200000"/>
              </a:lnSpc>
              <a:spcBef>
                <a:spcPts val="1200"/>
              </a:spcBef>
              <a:spcAft>
                <a:spcPts val="0"/>
              </a:spcAft>
              <a:buNone/>
            </a:pPr>
            <a:r>
              <a:t/>
            </a:r>
            <a:endParaRPr sz="1400">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c65cf52bd8_0_47"/>
          <p:cNvSpPr txBox="1"/>
          <p:nvPr>
            <p:ph type="title"/>
          </p:nvPr>
        </p:nvSpPr>
        <p:spPr>
          <a:xfrm>
            <a:off x="876825" y="90825"/>
            <a:ext cx="6393300" cy="333300"/>
          </a:xfrm>
          <a:prstGeom prst="rect">
            <a:avLst/>
          </a:prstGeom>
          <a:noFill/>
          <a:ln>
            <a:noFill/>
          </a:ln>
        </p:spPr>
        <p:txBody>
          <a:bodyPr anchorCtr="0" anchor="t" bIns="74525" lIns="74525" spcFirstLastPara="1" rIns="74525" wrap="square" tIns="74525">
            <a:noAutofit/>
          </a:bodyPr>
          <a:lstStyle/>
          <a:p>
            <a:pPr indent="0" lvl="0" marL="914400" rtl="0" algn="ctr">
              <a:lnSpc>
                <a:spcPct val="200000"/>
              </a:lnSpc>
              <a:spcBef>
                <a:spcPts val="1200"/>
              </a:spcBef>
              <a:spcAft>
                <a:spcPts val="0"/>
              </a:spcAft>
              <a:buSzPts val="1100"/>
              <a:buNone/>
            </a:pPr>
            <a:r>
              <a:rPr lang="en" sz="1350">
                <a:solidFill>
                  <a:srgbClr val="333333"/>
                </a:solidFill>
                <a:highlight>
                  <a:srgbClr val="FCFCFC"/>
                </a:highlight>
                <a:latin typeface="Roboto"/>
                <a:ea typeface="Roboto"/>
                <a:cs typeface="Roboto"/>
                <a:sym typeface="Roboto"/>
              </a:rPr>
              <a:t>Kafka installation and demonstration</a:t>
            </a:r>
            <a:endParaRPr sz="2000"/>
          </a:p>
        </p:txBody>
      </p:sp>
      <p:pic>
        <p:nvPicPr>
          <p:cNvPr id="371" name="Google Shape;371;gc65cf52bd8_0_47"/>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372" name="Google Shape;372;gc65cf52bd8_0_47"/>
          <p:cNvSpPr txBox="1"/>
          <p:nvPr>
            <p:ph idx="1" type="body"/>
          </p:nvPr>
        </p:nvSpPr>
        <p:spPr>
          <a:xfrm>
            <a:off x="154200" y="885125"/>
            <a:ext cx="8835600" cy="3939600"/>
          </a:xfrm>
          <a:prstGeom prst="rect">
            <a:avLst/>
          </a:prstGeom>
          <a:noFill/>
          <a:ln>
            <a:noFill/>
          </a:ln>
        </p:spPr>
        <p:txBody>
          <a:bodyPr anchorCtr="0" anchor="t" bIns="37250" lIns="74525" spcFirstLastPara="1" rIns="74525" wrap="square" tIns="37250">
            <a:noAutofit/>
          </a:bodyPr>
          <a:lstStyle/>
          <a:p>
            <a:pPr indent="-342900" lvl="0" marL="457200" rtl="0" algn="l">
              <a:lnSpc>
                <a:spcPct val="200000"/>
              </a:lnSpc>
              <a:spcBef>
                <a:spcPts val="1200"/>
              </a:spcBef>
              <a:spcAft>
                <a:spcPts val="0"/>
              </a:spcAft>
              <a:buSzPts val="1800"/>
              <a:buFont typeface="Arial"/>
              <a:buChar char="➔"/>
            </a:pPr>
            <a:r>
              <a:rPr lang="en" sz="1800">
                <a:solidFill>
                  <a:schemeClr val="dk1"/>
                </a:solidFill>
                <a:latin typeface="Arial"/>
                <a:ea typeface="Arial"/>
                <a:cs typeface="Arial"/>
                <a:sym typeface="Arial"/>
              </a:rPr>
              <a:t>Spring cloud kafka stream binder</a:t>
            </a:r>
            <a:endParaRPr sz="1400">
              <a:solidFill>
                <a:schemeClr val="dk1"/>
              </a:solidFill>
              <a:latin typeface="Arial"/>
              <a:ea typeface="Arial"/>
              <a:cs typeface="Arial"/>
              <a:sym typeface="Arial"/>
            </a:endParaRPr>
          </a:p>
          <a:p>
            <a:pPr indent="-317500" lvl="0" marL="914400" rtl="0" algn="l">
              <a:lnSpc>
                <a:spcPct val="200000"/>
              </a:lnSpc>
              <a:spcBef>
                <a:spcPts val="0"/>
              </a:spcBef>
              <a:spcAft>
                <a:spcPts val="0"/>
              </a:spcAft>
              <a:buClr>
                <a:schemeClr val="dk1"/>
              </a:buClr>
              <a:buSzPts val="1400"/>
              <a:buFont typeface="Arial"/>
              <a:buAutoNum type="arabicPeriod"/>
            </a:pPr>
            <a:r>
              <a:rPr lang="en" sz="1400">
                <a:solidFill>
                  <a:schemeClr val="dk1"/>
                </a:solidFill>
                <a:latin typeface="Arial"/>
                <a:ea typeface="Arial"/>
                <a:cs typeface="Arial"/>
                <a:sym typeface="Arial"/>
              </a:rPr>
              <a:t>Producer</a:t>
            </a:r>
            <a:endParaRPr sz="1400">
              <a:solidFill>
                <a:schemeClr val="dk1"/>
              </a:solidFill>
              <a:latin typeface="Arial"/>
              <a:ea typeface="Arial"/>
              <a:cs typeface="Arial"/>
              <a:sym typeface="Arial"/>
            </a:endParaRPr>
          </a:p>
          <a:p>
            <a:pPr indent="0" lvl="0" marL="914400" rtl="0" algn="l">
              <a:lnSpc>
                <a:spcPct val="200000"/>
              </a:lnSpc>
              <a:spcBef>
                <a:spcPts val="1200"/>
              </a:spcBef>
              <a:spcAft>
                <a:spcPts val="0"/>
              </a:spcAft>
              <a:buNone/>
            </a:pPr>
            <a:r>
              <a:t/>
            </a:r>
            <a:endParaRPr sz="1400">
              <a:solidFill>
                <a:schemeClr val="dk1"/>
              </a:solidFill>
              <a:latin typeface="Arial"/>
              <a:ea typeface="Arial"/>
              <a:cs typeface="Arial"/>
              <a:sym typeface="Arial"/>
            </a:endParaRPr>
          </a:p>
          <a:p>
            <a:pPr indent="0" lvl="0" marL="0" rtl="0" algn="l">
              <a:lnSpc>
                <a:spcPct val="200000"/>
              </a:lnSpc>
              <a:spcBef>
                <a:spcPts val="1200"/>
              </a:spcBef>
              <a:spcAft>
                <a:spcPts val="0"/>
              </a:spcAft>
              <a:buNone/>
            </a:pPr>
            <a:r>
              <a:t/>
            </a:r>
            <a:endParaRPr sz="1400">
              <a:solidFill>
                <a:schemeClr val="dk1"/>
              </a:solidFill>
              <a:latin typeface="Arial"/>
              <a:ea typeface="Arial"/>
              <a:cs typeface="Arial"/>
              <a:sym typeface="Arial"/>
            </a:endParaRPr>
          </a:p>
          <a:p>
            <a:pPr indent="-317500" lvl="0" marL="914400" rtl="0" algn="l">
              <a:lnSpc>
                <a:spcPct val="200000"/>
              </a:lnSpc>
              <a:spcBef>
                <a:spcPts val="1200"/>
              </a:spcBef>
              <a:spcAft>
                <a:spcPts val="0"/>
              </a:spcAft>
              <a:buClr>
                <a:schemeClr val="dk1"/>
              </a:buClr>
              <a:buSzPts val="1400"/>
              <a:buFont typeface="Arial"/>
              <a:buAutoNum type="arabicPeriod"/>
            </a:pPr>
            <a:r>
              <a:rPr lang="en" sz="1400">
                <a:solidFill>
                  <a:schemeClr val="dk1"/>
                </a:solidFill>
                <a:latin typeface="Arial"/>
                <a:ea typeface="Arial"/>
                <a:cs typeface="Arial"/>
                <a:sym typeface="Arial"/>
              </a:rPr>
              <a:t>Consumer</a:t>
            </a:r>
            <a:endParaRPr sz="14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sz="14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sz="900">
              <a:solidFill>
                <a:srgbClr val="454545"/>
              </a:solidFill>
              <a:latin typeface="Arial"/>
              <a:ea typeface="Arial"/>
              <a:cs typeface="Arial"/>
              <a:sym typeface="Arial"/>
            </a:endParaRPr>
          </a:p>
          <a:p>
            <a:pPr indent="0" lvl="0" marL="457200" rtl="0" algn="l">
              <a:lnSpc>
                <a:spcPct val="200000"/>
              </a:lnSpc>
              <a:spcBef>
                <a:spcPts val="1200"/>
              </a:spcBef>
              <a:spcAft>
                <a:spcPts val="0"/>
              </a:spcAft>
              <a:buNone/>
            </a:pPr>
            <a:r>
              <a:t/>
            </a:r>
            <a:endParaRPr sz="1400">
              <a:solidFill>
                <a:schemeClr val="dk1"/>
              </a:solidFill>
              <a:latin typeface="Arial"/>
              <a:ea typeface="Arial"/>
              <a:cs typeface="Arial"/>
              <a:sym typeface="Arial"/>
            </a:endParaRPr>
          </a:p>
        </p:txBody>
      </p:sp>
      <p:pic>
        <p:nvPicPr>
          <p:cNvPr id="373" name="Google Shape;373;gc65cf52bd8_0_47"/>
          <p:cNvPicPr preferRelativeResize="0"/>
          <p:nvPr/>
        </p:nvPicPr>
        <p:blipFill>
          <a:blip r:embed="rId4">
            <a:alphaModFix/>
          </a:blip>
          <a:stretch>
            <a:fillRect/>
          </a:stretch>
        </p:blipFill>
        <p:spPr>
          <a:xfrm>
            <a:off x="876825" y="1778126"/>
            <a:ext cx="4738551" cy="1279475"/>
          </a:xfrm>
          <a:prstGeom prst="rect">
            <a:avLst/>
          </a:prstGeom>
          <a:noFill/>
          <a:ln>
            <a:noFill/>
          </a:ln>
        </p:spPr>
      </p:pic>
      <p:pic>
        <p:nvPicPr>
          <p:cNvPr id="374" name="Google Shape;374;gc65cf52bd8_0_47"/>
          <p:cNvPicPr preferRelativeResize="0"/>
          <p:nvPr/>
        </p:nvPicPr>
        <p:blipFill>
          <a:blip r:embed="rId5">
            <a:alphaModFix/>
          </a:blip>
          <a:stretch>
            <a:fillRect/>
          </a:stretch>
        </p:blipFill>
        <p:spPr>
          <a:xfrm>
            <a:off x="944350" y="3706925"/>
            <a:ext cx="5547899" cy="856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c44643b455_0_19"/>
          <p:cNvSpPr txBox="1"/>
          <p:nvPr>
            <p:ph type="title"/>
          </p:nvPr>
        </p:nvSpPr>
        <p:spPr>
          <a:xfrm>
            <a:off x="876825" y="90825"/>
            <a:ext cx="6393300" cy="333300"/>
          </a:xfrm>
          <a:prstGeom prst="rect">
            <a:avLst/>
          </a:prstGeom>
          <a:noFill/>
          <a:ln>
            <a:noFill/>
          </a:ln>
        </p:spPr>
        <p:txBody>
          <a:bodyPr anchorCtr="0" anchor="t" bIns="74525" lIns="74525" spcFirstLastPara="1" rIns="74525" wrap="square" tIns="74525">
            <a:noAutofit/>
          </a:bodyPr>
          <a:lstStyle/>
          <a:p>
            <a:pPr indent="0" lvl="0" marL="914400" rtl="0" algn="ctr">
              <a:lnSpc>
                <a:spcPct val="200000"/>
              </a:lnSpc>
              <a:spcBef>
                <a:spcPts val="1200"/>
              </a:spcBef>
              <a:spcAft>
                <a:spcPts val="0"/>
              </a:spcAft>
              <a:buSzPts val="1100"/>
              <a:buNone/>
            </a:pPr>
            <a:r>
              <a:rPr lang="en" sz="1350">
                <a:solidFill>
                  <a:srgbClr val="333333"/>
                </a:solidFill>
                <a:highlight>
                  <a:srgbClr val="FCFCFC"/>
                </a:highlight>
                <a:latin typeface="Roboto"/>
                <a:ea typeface="Roboto"/>
                <a:cs typeface="Roboto"/>
                <a:sym typeface="Roboto"/>
              </a:rPr>
              <a:t>Takeaways </a:t>
            </a:r>
            <a:endParaRPr sz="2000"/>
          </a:p>
        </p:txBody>
      </p:sp>
      <p:pic>
        <p:nvPicPr>
          <p:cNvPr id="381" name="Google Shape;381;gc44643b455_0_19"/>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382" name="Google Shape;382;gc44643b455_0_19"/>
          <p:cNvSpPr txBox="1"/>
          <p:nvPr>
            <p:ph idx="1" type="body"/>
          </p:nvPr>
        </p:nvSpPr>
        <p:spPr>
          <a:xfrm>
            <a:off x="154200" y="936800"/>
            <a:ext cx="8835600" cy="3939600"/>
          </a:xfrm>
          <a:prstGeom prst="rect">
            <a:avLst/>
          </a:prstGeom>
          <a:noFill/>
          <a:ln>
            <a:noFill/>
          </a:ln>
        </p:spPr>
        <p:txBody>
          <a:bodyPr anchorCtr="0" anchor="t" bIns="37250" lIns="74525" spcFirstLastPara="1" rIns="74525" wrap="square" tIns="37250">
            <a:noAutofit/>
          </a:bodyPr>
          <a:lstStyle/>
          <a:p>
            <a:pPr indent="-311150" lvl="0" marL="457200" rtl="0" algn="l">
              <a:lnSpc>
                <a:spcPct val="150000"/>
              </a:lnSpc>
              <a:spcBef>
                <a:spcPts val="0"/>
              </a:spcBef>
              <a:spcAft>
                <a:spcPts val="0"/>
              </a:spcAft>
              <a:buClr>
                <a:schemeClr val="dk1"/>
              </a:buClr>
              <a:buSzPts val="1300"/>
              <a:buFont typeface="Arial"/>
              <a:buChar char="➢"/>
            </a:pPr>
            <a:r>
              <a:rPr lang="en" sz="1500">
                <a:solidFill>
                  <a:srgbClr val="010000"/>
                </a:solidFill>
                <a:highlight>
                  <a:srgbClr val="FFFFFF"/>
                </a:highlight>
                <a:latin typeface="Arial"/>
                <a:ea typeface="Arial"/>
                <a:cs typeface="Arial"/>
                <a:sym typeface="Arial"/>
              </a:rPr>
              <a:t>We described Apache Kafka and the most suitable use cases for deploying this tool. It is easy to see why it is such a powerful streaming platform. Kafka is a valuable tool in scenarios requiring real-time data processing and application activity tracking, as well as for monitoring purposes. In the same time, Kafka shouldn’t be used for data transformations on-fly, data storing, and when all that you need is just a simple task queue.</a:t>
            </a:r>
            <a:endParaRPr sz="1500">
              <a:solidFill>
                <a:srgbClr val="010000"/>
              </a:solidFill>
              <a:highlight>
                <a:srgbClr val="FFFFFF"/>
              </a:highlight>
              <a:latin typeface="Arial"/>
              <a:ea typeface="Arial"/>
              <a:cs typeface="Arial"/>
              <a:sym typeface="Arial"/>
            </a:endParaRPr>
          </a:p>
          <a:p>
            <a:pPr indent="-323850" lvl="0" marL="457200" rtl="0" algn="l">
              <a:lnSpc>
                <a:spcPct val="200000"/>
              </a:lnSpc>
              <a:spcBef>
                <a:spcPts val="0"/>
              </a:spcBef>
              <a:spcAft>
                <a:spcPts val="0"/>
              </a:spcAft>
              <a:buClr>
                <a:schemeClr val="dk1"/>
              </a:buClr>
              <a:buSzPts val="1500"/>
              <a:buFont typeface="Arial"/>
              <a:buChar char="➢"/>
            </a:pPr>
            <a:r>
              <a:rPr lang="en" sz="1500">
                <a:solidFill>
                  <a:schemeClr val="dk1"/>
                </a:solidFill>
                <a:latin typeface="Arial"/>
                <a:ea typeface="Arial"/>
                <a:cs typeface="Arial"/>
                <a:sym typeface="Arial"/>
              </a:rPr>
              <a:t>Always populate default value of the field in schema (preferably that meet business requirements)</a:t>
            </a:r>
            <a:endParaRPr sz="1500">
              <a:solidFill>
                <a:schemeClr val="dk1"/>
              </a:solidFill>
              <a:latin typeface="Arial"/>
              <a:ea typeface="Arial"/>
              <a:cs typeface="Arial"/>
              <a:sym typeface="Arial"/>
            </a:endParaRPr>
          </a:p>
          <a:p>
            <a:pPr indent="-323850" lvl="0" marL="457200" rtl="0" algn="l">
              <a:lnSpc>
                <a:spcPct val="200000"/>
              </a:lnSpc>
              <a:spcBef>
                <a:spcPts val="0"/>
              </a:spcBef>
              <a:spcAft>
                <a:spcPts val="0"/>
              </a:spcAft>
              <a:buClr>
                <a:schemeClr val="dk1"/>
              </a:buClr>
              <a:buSzPts val="1500"/>
              <a:buFont typeface="Arial"/>
              <a:buChar char="➢"/>
            </a:pPr>
            <a:r>
              <a:rPr lang="en" sz="1500">
                <a:solidFill>
                  <a:schemeClr val="dk1"/>
                </a:solidFill>
                <a:latin typeface="Arial"/>
                <a:ea typeface="Arial"/>
                <a:cs typeface="Arial"/>
                <a:sym typeface="Arial"/>
              </a:rPr>
              <a:t>Try to leverage managed service to offset maintenance effort (AWS Glue or Confluent Stack)</a:t>
            </a:r>
            <a:endParaRPr sz="1500">
              <a:solidFill>
                <a:schemeClr val="dk1"/>
              </a:solidFill>
              <a:latin typeface="Arial"/>
              <a:ea typeface="Arial"/>
              <a:cs typeface="Arial"/>
              <a:sym typeface="Arial"/>
            </a:endParaRPr>
          </a:p>
          <a:p>
            <a:pPr indent="-323850" lvl="0" marL="457200" rtl="0" algn="l">
              <a:lnSpc>
                <a:spcPct val="200000"/>
              </a:lnSpc>
              <a:spcBef>
                <a:spcPts val="0"/>
              </a:spcBef>
              <a:spcAft>
                <a:spcPts val="0"/>
              </a:spcAft>
              <a:buClr>
                <a:schemeClr val="dk1"/>
              </a:buClr>
              <a:buSzPts val="1500"/>
              <a:buFont typeface="Arial"/>
              <a:buChar char="➢"/>
            </a:pPr>
            <a:r>
              <a:rPr lang="en" sz="1500">
                <a:solidFill>
                  <a:schemeClr val="dk1"/>
                </a:solidFill>
                <a:latin typeface="Arial"/>
                <a:ea typeface="Arial"/>
                <a:cs typeface="Arial"/>
                <a:sym typeface="Arial"/>
              </a:rPr>
              <a:t>Identify the component in your architecture versioning requirement (latest supported version. Usually managed services).</a:t>
            </a:r>
            <a:endParaRPr sz="13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txBox="1"/>
          <p:nvPr>
            <p:ph type="title"/>
          </p:nvPr>
        </p:nvSpPr>
        <p:spPr>
          <a:xfrm>
            <a:off x="457200" y="62623"/>
            <a:ext cx="8229600" cy="389700"/>
          </a:xfrm>
          <a:prstGeom prst="rect">
            <a:avLst/>
          </a:prstGeom>
          <a:noFill/>
          <a:ln>
            <a:noFill/>
          </a:ln>
        </p:spPr>
        <p:txBody>
          <a:bodyPr anchorCtr="0" anchor="t" bIns="74525" lIns="74525" spcFirstLastPara="1" rIns="74525" wrap="square" tIns="74525">
            <a:noAutofit/>
          </a:bodyPr>
          <a:lstStyle/>
          <a:p>
            <a:pPr indent="0" lvl="0" marL="0" marR="0" rtl="0" algn="ctr">
              <a:lnSpc>
                <a:spcPct val="100000"/>
              </a:lnSpc>
              <a:spcBef>
                <a:spcPts val="0"/>
              </a:spcBef>
              <a:spcAft>
                <a:spcPts val="0"/>
              </a:spcAft>
              <a:buClr>
                <a:schemeClr val="dk1"/>
              </a:buClr>
              <a:buSzPts val="250"/>
              <a:buFont typeface="Montserrat"/>
              <a:buNone/>
            </a:pPr>
            <a:r>
              <a:rPr lang="en" sz="1400"/>
              <a:t>What is Kafka?</a:t>
            </a:r>
            <a:endParaRPr sz="1400"/>
          </a:p>
        </p:txBody>
      </p:sp>
      <p:pic>
        <p:nvPicPr>
          <p:cNvPr id="85" name="Google Shape;85;p4"/>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86" name="Google Shape;86;p4"/>
          <p:cNvSpPr txBox="1"/>
          <p:nvPr>
            <p:ph idx="1" type="body"/>
          </p:nvPr>
        </p:nvSpPr>
        <p:spPr>
          <a:xfrm>
            <a:off x="151200" y="452325"/>
            <a:ext cx="8841600" cy="4477800"/>
          </a:xfrm>
          <a:prstGeom prst="rect">
            <a:avLst/>
          </a:prstGeom>
          <a:noFill/>
          <a:ln>
            <a:noFill/>
          </a:ln>
        </p:spPr>
        <p:txBody>
          <a:bodyPr anchorCtr="0" anchor="t" bIns="37250" lIns="74525" spcFirstLastPara="1" rIns="74525" wrap="square" tIns="37250">
            <a:noAutofit/>
          </a:bodyPr>
          <a:lstStyle/>
          <a:p>
            <a:pPr indent="-336550" lvl="0" marL="457200" rtl="0" algn="l">
              <a:lnSpc>
                <a:spcPct val="115000"/>
              </a:lnSpc>
              <a:spcBef>
                <a:spcPts val="1400"/>
              </a:spcBef>
              <a:spcAft>
                <a:spcPts val="0"/>
              </a:spcAft>
              <a:buClr>
                <a:srgbClr val="333333"/>
              </a:buClr>
              <a:buSzPts val="1700"/>
              <a:buFont typeface="Roboto"/>
              <a:buChar char="❖"/>
            </a:pPr>
            <a:r>
              <a:rPr lang="en" sz="1700">
                <a:solidFill>
                  <a:schemeClr val="dk1"/>
                </a:solidFill>
                <a:highlight>
                  <a:srgbClr val="FFFFFF"/>
                </a:highlight>
                <a:latin typeface="Arial"/>
                <a:ea typeface="Arial"/>
                <a:cs typeface="Arial"/>
                <a:sym typeface="Arial"/>
              </a:rPr>
              <a:t>Point to Point Messaging System</a:t>
            </a:r>
            <a:endParaRPr sz="1700">
              <a:solidFill>
                <a:schemeClr val="dk1"/>
              </a:solidFill>
              <a:highlight>
                <a:srgbClr val="FFFFFF"/>
              </a:highlight>
              <a:latin typeface="Arial"/>
              <a:ea typeface="Arial"/>
              <a:cs typeface="Arial"/>
              <a:sym typeface="Arial"/>
            </a:endParaRPr>
          </a:p>
          <a:p>
            <a:pPr indent="0" lvl="0" marL="457200" rtl="0" algn="l">
              <a:lnSpc>
                <a:spcPct val="200000"/>
              </a:lnSpc>
              <a:spcBef>
                <a:spcPts val="1200"/>
              </a:spcBef>
              <a:spcAft>
                <a:spcPts val="0"/>
              </a:spcAft>
              <a:buSzPts val="1600"/>
              <a:buNone/>
            </a:pPr>
            <a:r>
              <a:rPr b="1" lang="en" sz="1200">
                <a:solidFill>
                  <a:schemeClr val="dk1"/>
                </a:solidFill>
                <a:highlight>
                  <a:srgbClr val="FFFFFF"/>
                </a:highlight>
                <a:latin typeface="Arial"/>
                <a:ea typeface="Arial"/>
                <a:cs typeface="Arial"/>
                <a:sym typeface="Arial"/>
              </a:rPr>
              <a:t>In a point-to-point system</a:t>
            </a:r>
            <a:r>
              <a:rPr lang="en" sz="1200">
                <a:solidFill>
                  <a:schemeClr val="dk1"/>
                </a:solidFill>
                <a:highlight>
                  <a:srgbClr val="FFFFFF"/>
                </a:highlight>
                <a:latin typeface="Arial"/>
                <a:ea typeface="Arial"/>
                <a:cs typeface="Arial"/>
                <a:sym typeface="Arial"/>
              </a:rPr>
              <a:t>, messages are persisted in a queue. One or more consumers can consume the messages in the queue, but a particular message can be consumed by a maximum of one consumer only. Once a consumer reads a message in the queue, it disappears from that queue.</a:t>
            </a:r>
            <a:endParaRPr b="1" sz="1450">
              <a:solidFill>
                <a:srgbClr val="333333"/>
              </a:solidFill>
              <a:highlight>
                <a:srgbClr val="FCFCFC"/>
              </a:highlight>
              <a:latin typeface="Roboto"/>
              <a:ea typeface="Roboto"/>
              <a:cs typeface="Roboto"/>
              <a:sym typeface="Roboto"/>
            </a:endParaRPr>
          </a:p>
        </p:txBody>
      </p:sp>
      <p:pic>
        <p:nvPicPr>
          <p:cNvPr id="87" name="Google Shape;87;p4"/>
          <p:cNvPicPr preferRelativeResize="0"/>
          <p:nvPr/>
        </p:nvPicPr>
        <p:blipFill rotWithShape="1">
          <a:blip r:embed="rId4">
            <a:alphaModFix/>
          </a:blip>
          <a:srcRect b="0" l="0" r="0" t="0"/>
          <a:stretch/>
        </p:blipFill>
        <p:spPr>
          <a:xfrm>
            <a:off x="380250" y="2210150"/>
            <a:ext cx="8229600" cy="290456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5"/>
          <p:cNvSpPr txBox="1"/>
          <p:nvPr>
            <p:ph type="title"/>
          </p:nvPr>
        </p:nvSpPr>
        <p:spPr>
          <a:xfrm>
            <a:off x="457200" y="62623"/>
            <a:ext cx="8229600" cy="389700"/>
          </a:xfrm>
          <a:prstGeom prst="rect">
            <a:avLst/>
          </a:prstGeom>
          <a:noFill/>
          <a:ln>
            <a:noFill/>
          </a:ln>
        </p:spPr>
        <p:txBody>
          <a:bodyPr anchorCtr="0" anchor="t" bIns="74525" lIns="74525" spcFirstLastPara="1" rIns="74525" wrap="square" tIns="74525">
            <a:noAutofit/>
          </a:bodyPr>
          <a:lstStyle/>
          <a:p>
            <a:pPr indent="0" lvl="0" marL="0" marR="0" rtl="0" algn="ctr">
              <a:lnSpc>
                <a:spcPct val="100000"/>
              </a:lnSpc>
              <a:spcBef>
                <a:spcPts val="0"/>
              </a:spcBef>
              <a:spcAft>
                <a:spcPts val="0"/>
              </a:spcAft>
              <a:buClr>
                <a:schemeClr val="dk1"/>
              </a:buClr>
              <a:buSzPts val="250"/>
              <a:buFont typeface="Montserrat"/>
              <a:buNone/>
            </a:pPr>
            <a:r>
              <a:rPr lang="en" sz="1400"/>
              <a:t>What is Kafka?</a:t>
            </a:r>
            <a:endParaRPr sz="1400"/>
          </a:p>
        </p:txBody>
      </p:sp>
      <p:pic>
        <p:nvPicPr>
          <p:cNvPr id="94" name="Google Shape;94;p5"/>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95" name="Google Shape;95;p5"/>
          <p:cNvSpPr txBox="1"/>
          <p:nvPr>
            <p:ph idx="1" type="body"/>
          </p:nvPr>
        </p:nvSpPr>
        <p:spPr>
          <a:xfrm>
            <a:off x="151200" y="452325"/>
            <a:ext cx="8841600" cy="4477800"/>
          </a:xfrm>
          <a:prstGeom prst="rect">
            <a:avLst/>
          </a:prstGeom>
          <a:noFill/>
          <a:ln>
            <a:noFill/>
          </a:ln>
        </p:spPr>
        <p:txBody>
          <a:bodyPr anchorCtr="0" anchor="t" bIns="37250" lIns="74525" spcFirstLastPara="1" rIns="74525" wrap="square" tIns="37250">
            <a:noAutofit/>
          </a:bodyPr>
          <a:lstStyle/>
          <a:p>
            <a:pPr indent="-336550" lvl="0" marL="457200" rtl="0" algn="l">
              <a:lnSpc>
                <a:spcPct val="115000"/>
              </a:lnSpc>
              <a:spcBef>
                <a:spcPts val="1400"/>
              </a:spcBef>
              <a:spcAft>
                <a:spcPts val="0"/>
              </a:spcAft>
              <a:buClr>
                <a:srgbClr val="333333"/>
              </a:buClr>
              <a:buSzPts val="1700"/>
              <a:buFont typeface="Roboto"/>
              <a:buChar char="❖"/>
            </a:pPr>
            <a:r>
              <a:rPr lang="en" sz="1700">
                <a:solidFill>
                  <a:schemeClr val="dk1"/>
                </a:solidFill>
                <a:highlight>
                  <a:srgbClr val="FFFFFF"/>
                </a:highlight>
                <a:latin typeface="Arial"/>
                <a:ea typeface="Arial"/>
                <a:cs typeface="Arial"/>
                <a:sym typeface="Arial"/>
              </a:rPr>
              <a:t>Publish-Subscribe Messaging System</a:t>
            </a:r>
            <a:endParaRPr sz="1700">
              <a:solidFill>
                <a:schemeClr val="dk1"/>
              </a:solidFill>
              <a:highlight>
                <a:srgbClr val="FFFFFF"/>
              </a:highlight>
              <a:latin typeface="Arial"/>
              <a:ea typeface="Arial"/>
              <a:cs typeface="Arial"/>
              <a:sym typeface="Arial"/>
            </a:endParaRPr>
          </a:p>
          <a:p>
            <a:pPr indent="0" lvl="0" marL="457200" rtl="0" algn="l">
              <a:lnSpc>
                <a:spcPct val="200000"/>
              </a:lnSpc>
              <a:spcBef>
                <a:spcPts val="1200"/>
              </a:spcBef>
              <a:spcAft>
                <a:spcPts val="0"/>
              </a:spcAft>
              <a:buSzPts val="1600"/>
              <a:buNone/>
            </a:pPr>
            <a:r>
              <a:rPr b="1" lang="en" sz="1200">
                <a:solidFill>
                  <a:schemeClr val="dk1"/>
                </a:solidFill>
                <a:highlight>
                  <a:srgbClr val="FFFFFF"/>
                </a:highlight>
                <a:latin typeface="Arial"/>
                <a:ea typeface="Arial"/>
                <a:cs typeface="Arial"/>
                <a:sym typeface="Arial"/>
              </a:rPr>
              <a:t>In the publish-subscribe system</a:t>
            </a:r>
            <a:r>
              <a:rPr lang="en" sz="1200">
                <a:solidFill>
                  <a:schemeClr val="dk1"/>
                </a:solidFill>
                <a:highlight>
                  <a:srgbClr val="FFFFFF"/>
                </a:highlight>
                <a:latin typeface="Arial"/>
                <a:ea typeface="Arial"/>
                <a:cs typeface="Arial"/>
                <a:sym typeface="Arial"/>
              </a:rPr>
              <a:t>, messages are persisted in a topic. Unlike point-to-point system, consumers can subscribe to one or more topic and consume all the messages in that topic. In the Publish-Subscribe system, message producers are called publishers and message consumers are called subscribers.</a:t>
            </a:r>
            <a:endParaRPr b="1" sz="1450">
              <a:solidFill>
                <a:srgbClr val="333333"/>
              </a:solidFill>
              <a:highlight>
                <a:srgbClr val="FCFCFC"/>
              </a:highlight>
              <a:latin typeface="Roboto"/>
              <a:ea typeface="Roboto"/>
              <a:cs typeface="Roboto"/>
              <a:sym typeface="Roboto"/>
            </a:endParaRPr>
          </a:p>
        </p:txBody>
      </p:sp>
      <p:pic>
        <p:nvPicPr>
          <p:cNvPr id="96" name="Google Shape;96;p5"/>
          <p:cNvPicPr preferRelativeResize="0"/>
          <p:nvPr/>
        </p:nvPicPr>
        <p:blipFill rotWithShape="1">
          <a:blip r:embed="rId4">
            <a:alphaModFix/>
          </a:blip>
          <a:srcRect b="0" l="0" r="0" t="0"/>
          <a:stretch/>
        </p:blipFill>
        <p:spPr>
          <a:xfrm>
            <a:off x="640425" y="2239450"/>
            <a:ext cx="7562950" cy="269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7"/>
          <p:cNvSpPr txBox="1"/>
          <p:nvPr>
            <p:ph type="title"/>
          </p:nvPr>
        </p:nvSpPr>
        <p:spPr>
          <a:xfrm>
            <a:off x="457200" y="62623"/>
            <a:ext cx="8229600" cy="389700"/>
          </a:xfrm>
          <a:prstGeom prst="rect">
            <a:avLst/>
          </a:prstGeom>
          <a:noFill/>
          <a:ln>
            <a:noFill/>
          </a:ln>
        </p:spPr>
        <p:txBody>
          <a:bodyPr anchorCtr="0" anchor="t" bIns="74525" lIns="74525" spcFirstLastPara="1" rIns="74525" wrap="square" tIns="74525">
            <a:noAutofit/>
          </a:bodyPr>
          <a:lstStyle/>
          <a:p>
            <a:pPr indent="0" lvl="0" marL="0" marR="0" rtl="0" algn="ctr">
              <a:lnSpc>
                <a:spcPct val="100000"/>
              </a:lnSpc>
              <a:spcBef>
                <a:spcPts val="0"/>
              </a:spcBef>
              <a:spcAft>
                <a:spcPts val="0"/>
              </a:spcAft>
              <a:buClr>
                <a:schemeClr val="dk1"/>
              </a:buClr>
              <a:buSzPts val="250"/>
              <a:buFont typeface="Montserrat"/>
              <a:buNone/>
            </a:pPr>
            <a:r>
              <a:rPr lang="en" sz="1400"/>
              <a:t>What is Kafka?</a:t>
            </a:r>
            <a:endParaRPr sz="1400"/>
          </a:p>
        </p:txBody>
      </p:sp>
      <p:pic>
        <p:nvPicPr>
          <p:cNvPr id="103" name="Google Shape;103;p7"/>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104" name="Google Shape;104;p7"/>
          <p:cNvSpPr txBox="1"/>
          <p:nvPr>
            <p:ph idx="1" type="body"/>
          </p:nvPr>
        </p:nvSpPr>
        <p:spPr>
          <a:xfrm>
            <a:off x="151200" y="576450"/>
            <a:ext cx="8841600" cy="4477800"/>
          </a:xfrm>
          <a:prstGeom prst="rect">
            <a:avLst/>
          </a:prstGeom>
          <a:noFill/>
          <a:ln>
            <a:noFill/>
          </a:ln>
        </p:spPr>
        <p:txBody>
          <a:bodyPr anchorCtr="0" anchor="t" bIns="37250" lIns="74525" spcFirstLastPara="1" rIns="74525" wrap="square" tIns="37250">
            <a:noAutofit/>
          </a:bodyPr>
          <a:lstStyle/>
          <a:p>
            <a:pPr indent="0" lvl="0" marL="457200" rtl="0" algn="l">
              <a:lnSpc>
                <a:spcPct val="200000"/>
              </a:lnSpc>
              <a:spcBef>
                <a:spcPts val="1200"/>
              </a:spcBef>
              <a:spcAft>
                <a:spcPts val="0"/>
              </a:spcAft>
              <a:buSzPts val="1600"/>
              <a:buNone/>
            </a:pPr>
            <a:r>
              <a:rPr b="1" lang="en" sz="1200">
                <a:solidFill>
                  <a:schemeClr val="dk1"/>
                </a:solidFill>
                <a:highlight>
                  <a:srgbClr val="FFFFFF"/>
                </a:highlight>
                <a:latin typeface="Arial"/>
                <a:ea typeface="Arial"/>
                <a:cs typeface="Arial"/>
                <a:sym typeface="Arial"/>
              </a:rPr>
              <a:t>Apache Kafka is a distributed publish-subscribe</a:t>
            </a:r>
            <a:r>
              <a:rPr lang="en" sz="1200">
                <a:solidFill>
                  <a:schemeClr val="dk1"/>
                </a:solidFill>
                <a:highlight>
                  <a:srgbClr val="FFFFFF"/>
                </a:highlight>
                <a:latin typeface="Arial"/>
                <a:ea typeface="Arial"/>
                <a:cs typeface="Arial"/>
                <a:sym typeface="Arial"/>
              </a:rPr>
              <a:t> messaging system and a robust queue that can handle a high volume of data and enables you to pass messages from one end-point to another. Kafka is suitable for both offline and online message consumption. Kafka messages are persisted on the disk and replicated within the cluster to prevent data loss. Kafka is built on top of the ZooKeeper synchronization service.</a:t>
            </a:r>
            <a:endParaRPr sz="1200">
              <a:solidFill>
                <a:schemeClr val="dk1"/>
              </a:solidFill>
              <a:highlight>
                <a:srgbClr val="FFFFFF"/>
              </a:highlight>
              <a:latin typeface="Arial"/>
              <a:ea typeface="Arial"/>
              <a:cs typeface="Arial"/>
              <a:sym typeface="Arial"/>
            </a:endParaRPr>
          </a:p>
          <a:p>
            <a:pPr indent="0" lvl="0" marL="457200" rtl="0" algn="l">
              <a:lnSpc>
                <a:spcPct val="115000"/>
              </a:lnSpc>
              <a:spcBef>
                <a:spcPts val="0"/>
              </a:spcBef>
              <a:spcAft>
                <a:spcPts val="0"/>
              </a:spcAft>
              <a:buSzPts val="1600"/>
              <a:buNone/>
            </a:pPr>
            <a:r>
              <a:rPr b="1" lang="en" sz="1200">
                <a:solidFill>
                  <a:schemeClr val="dk1"/>
                </a:solidFill>
                <a:highlight>
                  <a:srgbClr val="FFFFFF"/>
                </a:highlight>
                <a:latin typeface="Arial"/>
                <a:ea typeface="Arial"/>
                <a:cs typeface="Arial"/>
                <a:sym typeface="Arial"/>
              </a:rPr>
              <a:t>Reliability</a:t>
            </a:r>
            <a:r>
              <a:rPr lang="en" sz="1200">
                <a:solidFill>
                  <a:schemeClr val="dk1"/>
                </a:solidFill>
                <a:highlight>
                  <a:srgbClr val="FFFFFF"/>
                </a:highlight>
                <a:latin typeface="Arial"/>
                <a:ea typeface="Arial"/>
                <a:cs typeface="Arial"/>
                <a:sym typeface="Arial"/>
              </a:rPr>
              <a:t> − Kafka is distributed, partitioned, replicated and fault tolerance.</a:t>
            </a:r>
            <a:endParaRPr sz="1200">
              <a:solidFill>
                <a:schemeClr val="dk1"/>
              </a:solidFill>
              <a:highlight>
                <a:srgbClr val="FFFFFF"/>
              </a:highlight>
              <a:latin typeface="Arial"/>
              <a:ea typeface="Arial"/>
              <a:cs typeface="Arial"/>
              <a:sym typeface="Arial"/>
            </a:endParaRPr>
          </a:p>
          <a:p>
            <a:pPr indent="0" lvl="0" marL="457200" rtl="0" algn="l">
              <a:lnSpc>
                <a:spcPct val="115000"/>
              </a:lnSpc>
              <a:spcBef>
                <a:spcPts val="400"/>
              </a:spcBef>
              <a:spcAft>
                <a:spcPts val="0"/>
              </a:spcAft>
              <a:buSzPts val="1600"/>
              <a:buNone/>
            </a:pPr>
            <a:r>
              <a:rPr b="1" lang="en" sz="1200">
                <a:solidFill>
                  <a:schemeClr val="dk1"/>
                </a:solidFill>
                <a:highlight>
                  <a:srgbClr val="FFFFFF"/>
                </a:highlight>
                <a:latin typeface="Arial"/>
                <a:ea typeface="Arial"/>
                <a:cs typeface="Arial"/>
                <a:sym typeface="Arial"/>
              </a:rPr>
              <a:t>Scalability</a:t>
            </a:r>
            <a:r>
              <a:rPr lang="en" sz="1200">
                <a:solidFill>
                  <a:schemeClr val="dk1"/>
                </a:solidFill>
                <a:highlight>
                  <a:srgbClr val="FFFFFF"/>
                </a:highlight>
                <a:latin typeface="Arial"/>
                <a:ea typeface="Arial"/>
                <a:cs typeface="Arial"/>
                <a:sym typeface="Arial"/>
              </a:rPr>
              <a:t> − Kafka messaging system scales easily without down time..</a:t>
            </a:r>
            <a:endParaRPr sz="1200">
              <a:solidFill>
                <a:schemeClr val="dk1"/>
              </a:solidFill>
              <a:highlight>
                <a:srgbClr val="FFFFFF"/>
              </a:highlight>
              <a:latin typeface="Arial"/>
              <a:ea typeface="Arial"/>
              <a:cs typeface="Arial"/>
              <a:sym typeface="Arial"/>
            </a:endParaRPr>
          </a:p>
          <a:p>
            <a:pPr indent="0" lvl="0" marL="457200" rtl="0" algn="l">
              <a:lnSpc>
                <a:spcPct val="115000"/>
              </a:lnSpc>
              <a:spcBef>
                <a:spcPts val="400"/>
              </a:spcBef>
              <a:spcAft>
                <a:spcPts val="0"/>
              </a:spcAft>
              <a:buSzPts val="1600"/>
              <a:buNone/>
            </a:pPr>
            <a:r>
              <a:rPr b="1" lang="en" sz="1200">
                <a:solidFill>
                  <a:schemeClr val="dk1"/>
                </a:solidFill>
                <a:highlight>
                  <a:srgbClr val="FFFFFF"/>
                </a:highlight>
                <a:latin typeface="Arial"/>
                <a:ea typeface="Arial"/>
                <a:cs typeface="Arial"/>
                <a:sym typeface="Arial"/>
              </a:rPr>
              <a:t>Durability</a:t>
            </a:r>
            <a:r>
              <a:rPr lang="en" sz="1200">
                <a:solidFill>
                  <a:schemeClr val="dk1"/>
                </a:solidFill>
                <a:highlight>
                  <a:srgbClr val="FFFFFF"/>
                </a:highlight>
                <a:latin typeface="Arial"/>
                <a:ea typeface="Arial"/>
                <a:cs typeface="Arial"/>
                <a:sym typeface="Arial"/>
              </a:rPr>
              <a:t> − Kafka uses Distributed commit log which means messages persists on disk as fast as possible</a:t>
            </a:r>
            <a:endParaRPr sz="1200">
              <a:solidFill>
                <a:schemeClr val="dk1"/>
              </a:solidFill>
              <a:highlight>
                <a:srgbClr val="FFFFFF"/>
              </a:highlight>
              <a:latin typeface="Arial"/>
              <a:ea typeface="Arial"/>
              <a:cs typeface="Arial"/>
              <a:sym typeface="Arial"/>
            </a:endParaRPr>
          </a:p>
          <a:p>
            <a:pPr indent="0" lvl="0" marL="457200" rtl="0" algn="l">
              <a:lnSpc>
                <a:spcPct val="115000"/>
              </a:lnSpc>
              <a:spcBef>
                <a:spcPts val="400"/>
              </a:spcBef>
              <a:spcAft>
                <a:spcPts val="0"/>
              </a:spcAft>
              <a:buSzPts val="1600"/>
              <a:buNone/>
            </a:pPr>
            <a:r>
              <a:rPr b="1" lang="en" sz="1200">
                <a:solidFill>
                  <a:schemeClr val="dk1"/>
                </a:solidFill>
                <a:highlight>
                  <a:srgbClr val="FFFFFF"/>
                </a:highlight>
                <a:latin typeface="Arial"/>
                <a:ea typeface="Arial"/>
                <a:cs typeface="Arial"/>
                <a:sym typeface="Arial"/>
              </a:rPr>
              <a:t>Performance</a:t>
            </a:r>
            <a:r>
              <a:rPr lang="en" sz="1200">
                <a:solidFill>
                  <a:schemeClr val="dk1"/>
                </a:solidFill>
                <a:highlight>
                  <a:srgbClr val="FFFFFF"/>
                </a:highlight>
                <a:latin typeface="Arial"/>
                <a:ea typeface="Arial"/>
                <a:cs typeface="Arial"/>
                <a:sym typeface="Arial"/>
              </a:rPr>
              <a:t> − Kafka has high throughput for both publishing and subscribing messages. It maintains stable performance even many TB of messages are stored</a:t>
            </a:r>
            <a:endParaRPr sz="1200">
              <a:solidFill>
                <a:schemeClr val="dk1"/>
              </a:solidFill>
              <a:highlight>
                <a:srgbClr val="FFFFFF"/>
              </a:highlight>
              <a:latin typeface="Arial"/>
              <a:ea typeface="Arial"/>
              <a:cs typeface="Arial"/>
              <a:sym typeface="Arial"/>
            </a:endParaRPr>
          </a:p>
          <a:p>
            <a:pPr indent="0" lvl="0" marL="457200" rtl="0" algn="l">
              <a:lnSpc>
                <a:spcPct val="200000"/>
              </a:lnSpc>
              <a:spcBef>
                <a:spcPts val="1200"/>
              </a:spcBef>
              <a:spcAft>
                <a:spcPts val="0"/>
              </a:spcAft>
              <a:buSzPts val="1600"/>
              <a:buNone/>
            </a:pPr>
            <a:r>
              <a:t/>
            </a:r>
            <a:endParaRPr sz="1200">
              <a:solidFill>
                <a:schemeClr val="dk1"/>
              </a:solidFill>
              <a:highlight>
                <a:srgbClr val="FFFFFF"/>
              </a:highlight>
              <a:latin typeface="Arial"/>
              <a:ea typeface="Arial"/>
              <a:cs typeface="Arial"/>
              <a:sym typeface="Arial"/>
            </a:endParaRPr>
          </a:p>
        </p:txBody>
      </p:sp>
      <p:pic>
        <p:nvPicPr>
          <p:cNvPr id="105" name="Google Shape;105;p7"/>
          <p:cNvPicPr preferRelativeResize="0"/>
          <p:nvPr/>
        </p:nvPicPr>
        <p:blipFill>
          <a:blip r:embed="rId4">
            <a:alphaModFix/>
          </a:blip>
          <a:stretch>
            <a:fillRect/>
          </a:stretch>
        </p:blipFill>
        <p:spPr>
          <a:xfrm>
            <a:off x="3879525" y="3150275"/>
            <a:ext cx="4508251" cy="1954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8"/>
          <p:cNvSpPr txBox="1"/>
          <p:nvPr>
            <p:ph type="title"/>
          </p:nvPr>
        </p:nvSpPr>
        <p:spPr>
          <a:xfrm>
            <a:off x="457200" y="62623"/>
            <a:ext cx="8229600" cy="389700"/>
          </a:xfrm>
          <a:prstGeom prst="rect">
            <a:avLst/>
          </a:prstGeom>
          <a:noFill/>
          <a:ln>
            <a:noFill/>
          </a:ln>
        </p:spPr>
        <p:txBody>
          <a:bodyPr anchorCtr="0" anchor="t" bIns="74525" lIns="74525" spcFirstLastPara="1" rIns="74525" wrap="square" tIns="74525">
            <a:noAutofit/>
          </a:bodyPr>
          <a:lstStyle/>
          <a:p>
            <a:pPr indent="0" lvl="0" marL="0" marR="0" rtl="0" algn="ctr">
              <a:lnSpc>
                <a:spcPct val="100000"/>
              </a:lnSpc>
              <a:spcBef>
                <a:spcPts val="0"/>
              </a:spcBef>
              <a:spcAft>
                <a:spcPts val="0"/>
              </a:spcAft>
              <a:buClr>
                <a:schemeClr val="dk1"/>
              </a:buClr>
              <a:buSzPts val="250"/>
              <a:buFont typeface="Montserrat"/>
              <a:buNone/>
            </a:pPr>
            <a:r>
              <a:rPr lang="en" sz="1450">
                <a:solidFill>
                  <a:srgbClr val="333333"/>
                </a:solidFill>
                <a:highlight>
                  <a:srgbClr val="FCFCFC"/>
                </a:highlight>
                <a:latin typeface="Roboto"/>
                <a:ea typeface="Roboto"/>
                <a:cs typeface="Roboto"/>
                <a:sym typeface="Roboto"/>
              </a:rPr>
              <a:t>Kafka Fundamentals</a:t>
            </a:r>
            <a:endParaRPr sz="1400"/>
          </a:p>
        </p:txBody>
      </p:sp>
      <p:pic>
        <p:nvPicPr>
          <p:cNvPr id="112" name="Google Shape;112;p8"/>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pic>
        <p:nvPicPr>
          <p:cNvPr id="113" name="Google Shape;113;p8"/>
          <p:cNvPicPr preferRelativeResize="0"/>
          <p:nvPr/>
        </p:nvPicPr>
        <p:blipFill rotWithShape="1">
          <a:blip r:embed="rId4">
            <a:alphaModFix/>
          </a:blip>
          <a:srcRect b="0" l="0" r="0" t="0"/>
          <a:stretch/>
        </p:blipFill>
        <p:spPr>
          <a:xfrm>
            <a:off x="457200" y="750600"/>
            <a:ext cx="8036851" cy="4194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9"/>
          <p:cNvSpPr txBox="1"/>
          <p:nvPr>
            <p:ph type="title"/>
          </p:nvPr>
        </p:nvSpPr>
        <p:spPr>
          <a:xfrm>
            <a:off x="457200" y="62623"/>
            <a:ext cx="8229600" cy="389700"/>
          </a:xfrm>
          <a:prstGeom prst="rect">
            <a:avLst/>
          </a:prstGeom>
          <a:noFill/>
          <a:ln>
            <a:noFill/>
          </a:ln>
        </p:spPr>
        <p:txBody>
          <a:bodyPr anchorCtr="0" anchor="t" bIns="74525" lIns="74525" spcFirstLastPara="1" rIns="74525" wrap="square" tIns="74525">
            <a:noAutofit/>
          </a:bodyPr>
          <a:lstStyle/>
          <a:p>
            <a:pPr indent="0" lvl="0" marL="0" marR="0" rtl="0" algn="ctr">
              <a:lnSpc>
                <a:spcPct val="100000"/>
              </a:lnSpc>
              <a:spcBef>
                <a:spcPts val="0"/>
              </a:spcBef>
              <a:spcAft>
                <a:spcPts val="0"/>
              </a:spcAft>
              <a:buClr>
                <a:schemeClr val="dk1"/>
              </a:buClr>
              <a:buSzPts val="250"/>
              <a:buFont typeface="Montserrat"/>
              <a:buNone/>
            </a:pPr>
            <a:r>
              <a:rPr lang="en" sz="1450">
                <a:solidFill>
                  <a:srgbClr val="333333"/>
                </a:solidFill>
                <a:highlight>
                  <a:srgbClr val="FCFCFC"/>
                </a:highlight>
                <a:latin typeface="Roboto"/>
                <a:ea typeface="Roboto"/>
                <a:cs typeface="Roboto"/>
                <a:sym typeface="Roboto"/>
              </a:rPr>
              <a:t>Kafka Fundamentals</a:t>
            </a:r>
            <a:endParaRPr sz="1400"/>
          </a:p>
        </p:txBody>
      </p:sp>
      <p:pic>
        <p:nvPicPr>
          <p:cNvPr id="120" name="Google Shape;120;p9"/>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121" name="Google Shape;121;p9"/>
          <p:cNvSpPr txBox="1"/>
          <p:nvPr>
            <p:ph idx="1" type="body"/>
          </p:nvPr>
        </p:nvSpPr>
        <p:spPr>
          <a:xfrm>
            <a:off x="308550" y="677100"/>
            <a:ext cx="8526900" cy="1250700"/>
          </a:xfrm>
          <a:prstGeom prst="rect">
            <a:avLst/>
          </a:prstGeom>
          <a:noFill/>
          <a:ln>
            <a:noFill/>
          </a:ln>
        </p:spPr>
        <p:txBody>
          <a:bodyPr anchorCtr="0" anchor="t" bIns="37250" lIns="74525" spcFirstLastPara="1" rIns="74525" wrap="square" tIns="37250">
            <a:noAutofit/>
          </a:bodyPr>
          <a:lstStyle/>
          <a:p>
            <a:pPr indent="0" lvl="0" marL="0" rtl="0" algn="l">
              <a:lnSpc>
                <a:spcPct val="200000"/>
              </a:lnSpc>
              <a:spcBef>
                <a:spcPts val="1200"/>
              </a:spcBef>
              <a:spcAft>
                <a:spcPts val="0"/>
              </a:spcAft>
              <a:buSzPts val="1600"/>
              <a:buNone/>
            </a:pPr>
            <a:r>
              <a:rPr b="1" lang="en" sz="1400">
                <a:solidFill>
                  <a:schemeClr val="dk1"/>
                </a:solidFill>
                <a:latin typeface="Arial"/>
                <a:ea typeface="Arial"/>
                <a:cs typeface="Arial"/>
                <a:sym typeface="Arial"/>
              </a:rPr>
              <a:t>Topics</a:t>
            </a:r>
            <a:r>
              <a:rPr lang="en" sz="1200">
                <a:solidFill>
                  <a:schemeClr val="dk1"/>
                </a:solidFill>
                <a:latin typeface="Arial"/>
                <a:ea typeface="Arial"/>
                <a:cs typeface="Arial"/>
                <a:sym typeface="Arial"/>
              </a:rPr>
              <a:t>: A stream of messages belonging to a particular category is called a topic. Data is stored in topics. Topics are split into partitions. For each topic, Kafka keeps a minimum of one partition. Each such partition contains messages in an immutable ordered sequence. A partition is implemented as a set of segment files of equal sizes</a:t>
            </a:r>
            <a:endParaRPr sz="1200">
              <a:solidFill>
                <a:schemeClr val="dk1"/>
              </a:solidFill>
              <a:latin typeface="Arial"/>
              <a:ea typeface="Arial"/>
              <a:cs typeface="Arial"/>
              <a:sym typeface="Arial"/>
            </a:endParaRPr>
          </a:p>
          <a:p>
            <a:pPr indent="0" lvl="0" marL="0" rtl="0" algn="l">
              <a:lnSpc>
                <a:spcPct val="200000"/>
              </a:lnSpc>
              <a:spcBef>
                <a:spcPts val="1200"/>
              </a:spcBef>
              <a:spcAft>
                <a:spcPts val="0"/>
              </a:spcAft>
              <a:buSzPts val="1600"/>
              <a:buNone/>
            </a:pPr>
            <a:r>
              <a:t/>
            </a:r>
            <a:endParaRPr sz="1200">
              <a:solidFill>
                <a:schemeClr val="dk1"/>
              </a:solidFill>
              <a:latin typeface="Arial"/>
              <a:ea typeface="Arial"/>
              <a:cs typeface="Arial"/>
              <a:sym typeface="Arial"/>
            </a:endParaRPr>
          </a:p>
        </p:txBody>
      </p:sp>
      <p:pic>
        <p:nvPicPr>
          <p:cNvPr id="122" name="Google Shape;122;p9"/>
          <p:cNvPicPr preferRelativeResize="0"/>
          <p:nvPr/>
        </p:nvPicPr>
        <p:blipFill rotWithShape="1">
          <a:blip r:embed="rId4">
            <a:alphaModFix/>
          </a:blip>
          <a:srcRect b="0" l="0" r="0" t="0"/>
          <a:stretch/>
        </p:blipFill>
        <p:spPr>
          <a:xfrm>
            <a:off x="457200" y="1927800"/>
            <a:ext cx="6163162" cy="3215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0"/>
          <p:cNvSpPr txBox="1"/>
          <p:nvPr>
            <p:ph type="title"/>
          </p:nvPr>
        </p:nvSpPr>
        <p:spPr>
          <a:xfrm>
            <a:off x="457200" y="62623"/>
            <a:ext cx="8229600" cy="389700"/>
          </a:xfrm>
          <a:prstGeom prst="rect">
            <a:avLst/>
          </a:prstGeom>
          <a:noFill/>
          <a:ln>
            <a:noFill/>
          </a:ln>
        </p:spPr>
        <p:txBody>
          <a:bodyPr anchorCtr="0" anchor="t" bIns="74525" lIns="74525" spcFirstLastPara="1" rIns="74525" wrap="square" tIns="74525">
            <a:noAutofit/>
          </a:bodyPr>
          <a:lstStyle/>
          <a:p>
            <a:pPr indent="0" lvl="0" marL="0" marR="0" rtl="0" algn="ctr">
              <a:lnSpc>
                <a:spcPct val="100000"/>
              </a:lnSpc>
              <a:spcBef>
                <a:spcPts val="0"/>
              </a:spcBef>
              <a:spcAft>
                <a:spcPts val="0"/>
              </a:spcAft>
              <a:buClr>
                <a:schemeClr val="dk1"/>
              </a:buClr>
              <a:buSzPts val="250"/>
              <a:buFont typeface="Montserrat"/>
              <a:buNone/>
            </a:pPr>
            <a:r>
              <a:rPr lang="en" sz="1450">
                <a:solidFill>
                  <a:srgbClr val="333333"/>
                </a:solidFill>
                <a:highlight>
                  <a:srgbClr val="FCFCFC"/>
                </a:highlight>
                <a:latin typeface="Roboto"/>
                <a:ea typeface="Roboto"/>
                <a:cs typeface="Roboto"/>
                <a:sym typeface="Roboto"/>
              </a:rPr>
              <a:t>Kafka Fundamentals</a:t>
            </a:r>
            <a:endParaRPr sz="1400"/>
          </a:p>
        </p:txBody>
      </p:sp>
      <p:pic>
        <p:nvPicPr>
          <p:cNvPr id="129" name="Google Shape;129;p10"/>
          <p:cNvPicPr preferRelativeResize="0"/>
          <p:nvPr/>
        </p:nvPicPr>
        <p:blipFill rotWithShape="1">
          <a:blip r:embed="rId3">
            <a:alphaModFix/>
          </a:blip>
          <a:srcRect b="0" l="0" r="0" t="0"/>
          <a:stretch/>
        </p:blipFill>
        <p:spPr>
          <a:xfrm>
            <a:off x="7916080" y="119129"/>
            <a:ext cx="988230" cy="276703"/>
          </a:xfrm>
          <a:prstGeom prst="rect">
            <a:avLst/>
          </a:prstGeom>
          <a:noFill/>
          <a:ln>
            <a:noFill/>
          </a:ln>
        </p:spPr>
      </p:pic>
      <p:sp>
        <p:nvSpPr>
          <p:cNvPr id="130" name="Google Shape;130;p10"/>
          <p:cNvSpPr txBox="1"/>
          <p:nvPr>
            <p:ph idx="1" type="body"/>
          </p:nvPr>
        </p:nvSpPr>
        <p:spPr>
          <a:xfrm>
            <a:off x="308250" y="597050"/>
            <a:ext cx="8527500" cy="2024700"/>
          </a:xfrm>
          <a:prstGeom prst="rect">
            <a:avLst/>
          </a:prstGeom>
          <a:noFill/>
          <a:ln>
            <a:noFill/>
          </a:ln>
        </p:spPr>
        <p:txBody>
          <a:bodyPr anchorCtr="0" anchor="t" bIns="37250" lIns="74525" spcFirstLastPara="1" rIns="74525" wrap="square" tIns="37250">
            <a:noAutofit/>
          </a:bodyPr>
          <a:lstStyle/>
          <a:p>
            <a:pPr indent="0" lvl="0" marL="0" rtl="0" algn="l">
              <a:lnSpc>
                <a:spcPct val="200000"/>
              </a:lnSpc>
              <a:spcBef>
                <a:spcPts val="1200"/>
              </a:spcBef>
              <a:spcAft>
                <a:spcPts val="0"/>
              </a:spcAft>
              <a:buSzPts val="1600"/>
              <a:buNone/>
            </a:pPr>
            <a:r>
              <a:rPr lang="en" sz="1350">
                <a:solidFill>
                  <a:srgbClr val="333333"/>
                </a:solidFill>
                <a:highlight>
                  <a:srgbClr val="FFFFFF"/>
                </a:highlight>
                <a:latin typeface="Calibri"/>
                <a:ea typeface="Calibri"/>
                <a:cs typeface="Calibri"/>
                <a:sym typeface="Calibri"/>
              </a:rPr>
              <a:t>In kafka, a </a:t>
            </a:r>
            <a:r>
              <a:rPr i="1" lang="en" sz="1350">
                <a:solidFill>
                  <a:srgbClr val="333333"/>
                </a:solidFill>
                <a:latin typeface="Calibri"/>
                <a:ea typeface="Calibri"/>
                <a:cs typeface="Calibri"/>
                <a:sym typeface="Calibri"/>
              </a:rPr>
              <a:t>partition</a:t>
            </a:r>
            <a:r>
              <a:rPr lang="en" sz="1350">
                <a:solidFill>
                  <a:srgbClr val="333333"/>
                </a:solidFill>
                <a:highlight>
                  <a:srgbClr val="FFFFFF"/>
                </a:highlight>
                <a:latin typeface="Calibri"/>
                <a:ea typeface="Calibri"/>
                <a:cs typeface="Calibri"/>
                <a:sym typeface="Calibri"/>
              </a:rPr>
              <a:t> is an ordered </a:t>
            </a:r>
            <a:r>
              <a:rPr i="1" lang="en" sz="1350">
                <a:solidFill>
                  <a:srgbClr val="333333"/>
                </a:solidFill>
                <a:latin typeface="Calibri"/>
                <a:ea typeface="Calibri"/>
                <a:cs typeface="Calibri"/>
                <a:sym typeface="Calibri"/>
              </a:rPr>
              <a:t>immutable</a:t>
            </a:r>
            <a:r>
              <a:rPr lang="en" sz="1350">
                <a:solidFill>
                  <a:srgbClr val="333333"/>
                </a:solidFill>
                <a:highlight>
                  <a:srgbClr val="FFFFFF"/>
                </a:highlight>
                <a:latin typeface="Calibri"/>
                <a:ea typeface="Calibri"/>
                <a:cs typeface="Calibri"/>
                <a:sym typeface="Calibri"/>
              </a:rPr>
              <a:t> collection of messages. Each topic is divided into multiple partitions. Each message in a partition is assigned a unique sequential id named </a:t>
            </a:r>
            <a:r>
              <a:rPr i="1" lang="en" sz="1350">
                <a:solidFill>
                  <a:srgbClr val="333333"/>
                </a:solidFill>
                <a:latin typeface="Calibri"/>
                <a:ea typeface="Calibri"/>
                <a:cs typeface="Calibri"/>
                <a:sym typeface="Calibri"/>
              </a:rPr>
              <a:t>offset</a:t>
            </a:r>
            <a:r>
              <a:rPr lang="en" sz="1350">
                <a:solidFill>
                  <a:srgbClr val="333333"/>
                </a:solidFill>
                <a:highlight>
                  <a:srgbClr val="FFFFFF"/>
                </a:highlight>
                <a:latin typeface="Calibri"/>
                <a:ea typeface="Calibri"/>
                <a:cs typeface="Calibri"/>
                <a:sym typeface="Calibri"/>
              </a:rPr>
              <a:t>.</a:t>
            </a:r>
            <a:endParaRPr b="1" sz="1200">
              <a:solidFill>
                <a:schemeClr val="dk1"/>
              </a:solidFill>
              <a:latin typeface="Arial"/>
              <a:ea typeface="Arial"/>
              <a:cs typeface="Arial"/>
              <a:sym typeface="Arial"/>
            </a:endParaRPr>
          </a:p>
          <a:p>
            <a:pPr indent="0" lvl="0" marL="0" rtl="0" algn="l">
              <a:lnSpc>
                <a:spcPct val="200000"/>
              </a:lnSpc>
              <a:spcBef>
                <a:spcPts val="1200"/>
              </a:spcBef>
              <a:spcAft>
                <a:spcPts val="0"/>
              </a:spcAft>
              <a:buSzPts val="1600"/>
              <a:buNone/>
            </a:pPr>
            <a:r>
              <a:rPr b="1" lang="en" sz="1200">
                <a:solidFill>
                  <a:schemeClr val="dk1"/>
                </a:solidFill>
                <a:latin typeface="Arial"/>
                <a:ea typeface="Arial"/>
                <a:cs typeface="Arial"/>
                <a:sym typeface="Arial"/>
              </a:rPr>
              <a:t>Partition</a:t>
            </a:r>
            <a:r>
              <a:rPr lang="en" sz="1200">
                <a:solidFill>
                  <a:schemeClr val="dk1"/>
                </a:solidFill>
                <a:latin typeface="Arial"/>
                <a:ea typeface="Arial"/>
                <a:cs typeface="Arial"/>
                <a:sym typeface="Arial"/>
              </a:rPr>
              <a:t>: </a:t>
            </a:r>
            <a:r>
              <a:rPr lang="en" sz="1200">
                <a:solidFill>
                  <a:schemeClr val="dk1"/>
                </a:solidFill>
                <a:highlight>
                  <a:srgbClr val="FFFFFF"/>
                </a:highlight>
                <a:latin typeface="Arial"/>
                <a:ea typeface="Arial"/>
                <a:cs typeface="Arial"/>
                <a:sym typeface="Arial"/>
              </a:rPr>
              <a:t>Topics may have many partitions, so it can handle an arbitrary amount of data.</a:t>
            </a:r>
            <a:endParaRPr sz="1200">
              <a:solidFill>
                <a:schemeClr val="dk1"/>
              </a:solidFill>
              <a:highlight>
                <a:srgbClr val="FFFFFF"/>
              </a:highlight>
              <a:latin typeface="Arial"/>
              <a:ea typeface="Arial"/>
              <a:cs typeface="Arial"/>
              <a:sym typeface="Arial"/>
            </a:endParaRPr>
          </a:p>
          <a:p>
            <a:pPr indent="0" lvl="0" marL="0" rtl="0" algn="l">
              <a:lnSpc>
                <a:spcPct val="200000"/>
              </a:lnSpc>
              <a:spcBef>
                <a:spcPts val="1200"/>
              </a:spcBef>
              <a:spcAft>
                <a:spcPts val="0"/>
              </a:spcAft>
              <a:buSzPts val="1600"/>
              <a:buNone/>
            </a:pPr>
            <a:r>
              <a:rPr b="1" lang="en" sz="1200">
                <a:solidFill>
                  <a:schemeClr val="dk1"/>
                </a:solidFill>
                <a:latin typeface="Arial"/>
                <a:ea typeface="Arial"/>
                <a:cs typeface="Arial"/>
                <a:sym typeface="Arial"/>
              </a:rPr>
              <a:t>Partition offset</a:t>
            </a:r>
            <a:r>
              <a:rPr lang="en" sz="1200">
                <a:solidFill>
                  <a:schemeClr val="dk1"/>
                </a:solidFill>
                <a:latin typeface="Arial"/>
                <a:ea typeface="Arial"/>
                <a:cs typeface="Arial"/>
                <a:sym typeface="Arial"/>
              </a:rPr>
              <a:t>: </a:t>
            </a:r>
            <a:r>
              <a:rPr lang="en" sz="1200">
                <a:solidFill>
                  <a:schemeClr val="dk1"/>
                </a:solidFill>
                <a:highlight>
                  <a:srgbClr val="FFFFFF"/>
                </a:highlight>
                <a:latin typeface="Arial"/>
                <a:ea typeface="Arial"/>
                <a:cs typeface="Arial"/>
                <a:sym typeface="Arial"/>
              </a:rPr>
              <a:t>Each partitioned message has a unique sequence id called as </a:t>
            </a:r>
            <a:r>
              <a:rPr lang="en" sz="1200">
                <a:solidFill>
                  <a:schemeClr val="dk1"/>
                </a:solidFill>
                <a:latin typeface="Arial"/>
                <a:ea typeface="Arial"/>
                <a:cs typeface="Arial"/>
                <a:sym typeface="Arial"/>
              </a:rPr>
              <a:t>offset</a:t>
            </a:r>
            <a:r>
              <a:rPr lang="en" sz="1200">
                <a:solidFill>
                  <a:schemeClr val="dk1"/>
                </a:solidFill>
                <a:highlight>
                  <a:srgbClr val="FFFFFF"/>
                </a:highlight>
                <a:latin typeface="Arial"/>
                <a:ea typeface="Arial"/>
                <a:cs typeface="Arial"/>
                <a:sym typeface="Arial"/>
              </a:rPr>
              <a:t>.</a:t>
            </a:r>
            <a:endParaRPr sz="1200">
              <a:solidFill>
                <a:schemeClr val="dk1"/>
              </a:solidFill>
              <a:latin typeface="Arial"/>
              <a:ea typeface="Arial"/>
              <a:cs typeface="Arial"/>
              <a:sym typeface="Arial"/>
            </a:endParaRPr>
          </a:p>
          <a:p>
            <a:pPr indent="0" lvl="0" marL="0" rtl="0" algn="l">
              <a:lnSpc>
                <a:spcPct val="200000"/>
              </a:lnSpc>
              <a:spcBef>
                <a:spcPts val="1200"/>
              </a:spcBef>
              <a:spcAft>
                <a:spcPts val="0"/>
              </a:spcAft>
              <a:buSzPts val="1600"/>
              <a:buNone/>
            </a:pPr>
            <a:r>
              <a:t/>
            </a:r>
            <a:endParaRPr sz="1200">
              <a:solidFill>
                <a:schemeClr val="dk1"/>
              </a:solidFill>
              <a:latin typeface="Arial"/>
              <a:ea typeface="Arial"/>
              <a:cs typeface="Arial"/>
              <a:sym typeface="Arial"/>
            </a:endParaRPr>
          </a:p>
        </p:txBody>
      </p:sp>
      <p:pic>
        <p:nvPicPr>
          <p:cNvPr id="131" name="Google Shape;131;p10"/>
          <p:cNvPicPr preferRelativeResize="0"/>
          <p:nvPr/>
        </p:nvPicPr>
        <p:blipFill rotWithShape="1">
          <a:blip r:embed="rId4">
            <a:alphaModFix/>
          </a:blip>
          <a:srcRect b="0" l="0" r="0" t="0"/>
          <a:stretch/>
        </p:blipFill>
        <p:spPr>
          <a:xfrm>
            <a:off x="2557975" y="2571750"/>
            <a:ext cx="4028038" cy="25217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YCO GROUP 2016">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